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5" r:id="rId3"/>
    <p:sldMasterId id="2147483721" r:id="rId4"/>
  </p:sldMasterIdLst>
  <p:notesMasterIdLst>
    <p:notesMasterId r:id="rId37"/>
  </p:notesMasterIdLst>
  <p:handoutMasterIdLst>
    <p:handoutMasterId r:id="rId38"/>
  </p:handoutMasterIdLst>
  <p:sldIdLst>
    <p:sldId id="257" r:id="rId5"/>
    <p:sldId id="261" r:id="rId6"/>
    <p:sldId id="352" r:id="rId7"/>
    <p:sldId id="353" r:id="rId8"/>
    <p:sldId id="355" r:id="rId9"/>
    <p:sldId id="289" r:id="rId10"/>
    <p:sldId id="290" r:id="rId11"/>
    <p:sldId id="291" r:id="rId12"/>
    <p:sldId id="300" r:id="rId13"/>
    <p:sldId id="301" r:id="rId14"/>
    <p:sldId id="302" r:id="rId15"/>
    <p:sldId id="356" r:id="rId16"/>
    <p:sldId id="345" r:id="rId17"/>
    <p:sldId id="338" r:id="rId18"/>
    <p:sldId id="336" r:id="rId19"/>
    <p:sldId id="266" r:id="rId20"/>
    <p:sldId id="303" r:id="rId21"/>
    <p:sldId id="357" r:id="rId22"/>
    <p:sldId id="330" r:id="rId23"/>
    <p:sldId id="331" r:id="rId24"/>
    <p:sldId id="332" r:id="rId25"/>
    <p:sldId id="333" r:id="rId26"/>
    <p:sldId id="293" r:id="rId27"/>
    <p:sldId id="358" r:id="rId28"/>
    <p:sldId id="343" r:id="rId29"/>
    <p:sldId id="360" r:id="rId30"/>
    <p:sldId id="361" r:id="rId31"/>
    <p:sldId id="359" r:id="rId32"/>
    <p:sldId id="346" r:id="rId33"/>
    <p:sldId id="273" r:id="rId34"/>
    <p:sldId id="311" r:id="rId35"/>
    <p:sldId id="25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1">
          <p15:clr>
            <a:srgbClr val="A4A3A4"/>
          </p15:clr>
        </p15:guide>
        <p15:guide id="4" orient="horz" pos="19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BEA"/>
    <a:srgbClr val="B96CBE"/>
    <a:srgbClr val="FF2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627" autoAdjust="0"/>
  </p:normalViewPr>
  <p:slideViewPr>
    <p:cSldViewPr snapToGrid="0">
      <p:cViewPr varScale="1">
        <p:scale>
          <a:sx n="93" d="100"/>
          <a:sy n="93" d="100"/>
        </p:scale>
        <p:origin x="816" y="208"/>
      </p:cViewPr>
      <p:guideLst>
        <p:guide orient="horz" pos="2160"/>
        <p:guide pos="3840"/>
        <p:guide pos="3841"/>
        <p:guide orient="horz" pos="19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1547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nk\AppData\Roaming\Microsoft\Excel\Book1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624998987518779"/>
          <c:y val="0.20287031283714"/>
          <c:w val="0.821508794654877"/>
          <c:h val="0.7956603872416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4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05555555555556"/>
                  <c:y val="-0.0277777777777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Sheet1!$E$6:$E$14</c:f>
              <c:strCache>
                <c:ptCount val="9"/>
                <c:pt idx="0">
                  <c:v>HP</c:v>
                </c:pt>
                <c:pt idx="1">
                  <c:v>IBM</c:v>
                </c:pt>
                <c:pt idx="2">
                  <c:v>Sugon </c:v>
                </c:pt>
                <c:pt idx="3">
                  <c:v>Inspur </c:v>
                </c:pt>
                <c:pt idx="4">
                  <c:v>Dell</c:v>
                </c:pt>
                <c:pt idx="5">
                  <c:v>Huawei </c:v>
                </c:pt>
                <c:pt idx="6">
                  <c:v>Lenovo</c:v>
                </c:pt>
                <c:pt idx="7">
                  <c:v>Cisco </c:v>
                </c:pt>
                <c:pt idx="8">
                  <c:v>Others </c:v>
                </c:pt>
              </c:strCache>
            </c:strRef>
          </c:cat>
          <c:val>
            <c:numRef>
              <c:f>Sheet1!$F$6:$F$14</c:f>
              <c:numCache>
                <c:formatCode>General</c:formatCode>
                <c:ptCount val="9"/>
                <c:pt idx="0">
                  <c:v>7781.0</c:v>
                </c:pt>
                <c:pt idx="1">
                  <c:v>7017.0</c:v>
                </c:pt>
                <c:pt idx="2">
                  <c:v>6221.0</c:v>
                </c:pt>
                <c:pt idx="3">
                  <c:v>5628.0</c:v>
                </c:pt>
                <c:pt idx="4">
                  <c:v>4909.0</c:v>
                </c:pt>
                <c:pt idx="5">
                  <c:v>4663.0</c:v>
                </c:pt>
                <c:pt idx="6">
                  <c:v>2456.0</c:v>
                </c:pt>
                <c:pt idx="7">
                  <c:v>304.0</c:v>
                </c:pt>
                <c:pt idx="8">
                  <c:v>471.0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648E9-0916-4956-B025-CAE282ED9C47}" type="datetimeFigureOut">
              <a:rPr lang="zh-CN" altLang="en-US" smtClean="0"/>
              <a:t>15/12/1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26843-F55E-43B0-81DA-434FAE732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1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7D49-39E1-4E03-B374-7B8AD7F60555}" type="datetimeFigureOut">
              <a:rPr lang="zh-CN" altLang="en-US" smtClean="0"/>
              <a:t>15/12/1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BF47F-8CE3-4B88-BDE2-918453ED9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8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对象"/>
          <p:cNvSpPr>
            <a:spLocks noGrp="1" noRot="1" noChangeAspect="1" noChangeArrowheads="1"/>
          </p:cNvSpPr>
          <p:nvPr>
            <p:ph type="sldImg" idx="4294967295"/>
          </p:nvPr>
        </p:nvSpPr>
        <p:spPr>
          <a:ln/>
        </p:spPr>
      </p:sp>
      <p:sp>
        <p:nvSpPr>
          <p:cNvPr id="57347" name="文本框"/>
          <p:cNvSpPr>
            <a:spLocks noGrp="1" noRot="1" noChangeAspect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UnionPay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established in 2002, is the national bankcard association in China. With its pivotal role in China’s bankcard industry,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UnionPay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responsible for operating the unified inter-bank clearing and settlement system in China and developing the international acceptance network for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UnionPay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date, the total number of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UnionPay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cards issued worldwide has exceeded 2.1 billion; in 2009, the number of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UnionPay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 inter-bank transactions reached 7 billion totaling USD 1.1 trillion; the number of merchants, POS terminals and ATMs reached 2.13 million, 2.88 million and 930 thousand respectively.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UnionPay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also established partnerships with around 400 financial institutions all over the world. </a:t>
            </a:r>
            <a:endParaRPr lang="zh-CN" altLang="en-US" b="0" dirty="0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defRPr>
            </a:lvl9pPr>
          </a:lstStyle>
          <a:p>
            <a:pPr algn="r"/>
            <a:r>
              <a:rPr lang="zh-CN" altLang="en-US" sz="1200">
                <a:latin typeface="Calibri" panose="020F0502020204030204" pitchFamily="34" charset="0"/>
                <a:sym typeface="宋体" panose="02010600030101010101" pitchFamily="2" charset="-122"/>
              </a:rPr>
              <a:t>48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891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3AA5D-30B0-4F9E-81FF-386BFF7BF011}" type="slidenum">
              <a:rPr lang="en-US" altLang="zh-CN" smtClean="0">
                <a:solidFill>
                  <a:prstClr val="black"/>
                </a:solidFill>
                <a:latin typeface="Arial" pitchFamily="34" charset="0"/>
                <a:ea typeface="宋体"/>
              </a:rPr>
              <a:pPr/>
              <a:t>7</a:t>
            </a:fld>
            <a:endParaRPr lang="en-US" altLang="zh-CN" smtClean="0">
              <a:solidFill>
                <a:prstClr val="black"/>
              </a:solidFill>
              <a:latin typeface="Arial" pitchFamily="34" charset="0"/>
              <a:ea typeface="宋体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9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839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D878E9A2-E5BA-46DD-819E-C93B0293E33E}" type="slidenum">
              <a:rPr lang="zh-CN" altLang="en-US"/>
              <a:pPr eaLnBrk="1" hangingPunct="1">
                <a:spcBef>
                  <a:spcPct val="0"/>
                </a:spcBef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19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C3A58-C314-4F49-9ADB-D3EAA4A0290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1209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1D662-7B1B-4963-AA12-300B3E16BED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6087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1D662-7B1B-4963-AA12-300B3E16BED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4102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40965-CB8D-4629-BFFB-B31D68293F8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374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封面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7511142" y="3909062"/>
            <a:ext cx="4537519" cy="4800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764756" y="2127103"/>
            <a:ext cx="8544983" cy="9609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146958" y="1075270"/>
            <a:ext cx="587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Dawning Information Industry</a:t>
            </a:r>
            <a:r>
              <a:rPr lang="en-US" altLang="zh-CN" sz="2400" baseline="0" dirty="0" smtClean="0"/>
              <a:t> Co., Ltd.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9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2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0826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9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848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2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158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7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9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35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7" y="1752069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33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7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2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58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2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259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17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9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9" y="220407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5467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92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400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92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" y="6480707"/>
            <a:ext cx="12192001" cy="377300"/>
          </a:xfrm>
          <a:prstGeom prst="rect">
            <a:avLst/>
          </a:prstGeom>
        </p:spPr>
      </p:pic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114903" cy="583474"/>
          </a:xfrm>
          <a:prstGeom prst="rect">
            <a:avLst/>
          </a:prstGeom>
        </p:spPr>
        <p:txBody>
          <a:bodyPr lIns="78439" tIns="39218" rIns="78439" bIns="39218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cap="none" dirty="0" smtClean="0">
                <a:ln w="0"/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440886" y="765439"/>
            <a:ext cx="25920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440898" y="1085140"/>
            <a:ext cx="10948065" cy="5041077"/>
          </a:xfrm>
          <a:prstGeom prst="rect">
            <a:avLst/>
          </a:prstGeom>
        </p:spPr>
        <p:txBody>
          <a:bodyPr lIns="78439" tIns="39218" rIns="78439" bIns="39218"/>
          <a:lstStyle>
            <a:lvl1pPr marL="294146" indent="-294146">
              <a:lnSpc>
                <a:spcPct val="100000"/>
              </a:lnSpc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583" indent="-244000">
              <a:lnSpc>
                <a:spcPct val="100000"/>
              </a:lnSpc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80091" indent="-194928">
              <a:lnSpc>
                <a:spcPct val="100000"/>
              </a:lnSpc>
              <a:buFont typeface="微软雅黑" panose="020B0503020204020204" pitchFamily="34" charset="-122"/>
              <a:buChar char="–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73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5444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93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11" y="6356360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15/12/1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60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11" y="6356360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97616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83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3387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9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无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487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4198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0610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969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9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29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7" y="1752063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27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114903" cy="583474"/>
          </a:xfrm>
          <a:prstGeom prst="rect">
            <a:avLst/>
          </a:prstGeom>
        </p:spPr>
        <p:txBody>
          <a:bodyPr lIns="78439" tIns="39218" rIns="78439" bIns="39218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cap="none" dirty="0" smtClean="0">
                <a:ln w="0"/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440886" y="765439"/>
            <a:ext cx="25920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内容占位符 5"/>
          <p:cNvSpPr>
            <a:spLocks noGrp="1"/>
          </p:cNvSpPr>
          <p:nvPr>
            <p:ph sz="quarter" idx="12"/>
          </p:nvPr>
        </p:nvSpPr>
        <p:spPr>
          <a:xfrm>
            <a:off x="440898" y="1085140"/>
            <a:ext cx="10948065" cy="5041077"/>
          </a:xfrm>
          <a:prstGeom prst="rect">
            <a:avLst/>
          </a:prstGeom>
        </p:spPr>
        <p:txBody>
          <a:bodyPr lIns="78439" tIns="39218" rIns="78439" bIns="39218"/>
          <a:lstStyle>
            <a:lvl1pPr marL="294146" indent="-294146">
              <a:lnSpc>
                <a:spcPct val="100000"/>
              </a:lnSpc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583" indent="-244000">
              <a:lnSpc>
                <a:spcPct val="100000"/>
              </a:lnSpc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80091" indent="-194928">
              <a:lnSpc>
                <a:spcPct val="100000"/>
              </a:lnSpc>
              <a:buFont typeface="微软雅黑" panose="020B0503020204020204" pitchFamily="34" charset="-122"/>
              <a:buChar char="–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2431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16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5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10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9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3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9" y="22040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405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12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86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394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88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0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7697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3" y="6356354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15/12/1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54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356354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1514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77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34536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无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1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474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3093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6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1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2185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8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575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19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8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27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5" y="1752061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25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4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035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45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1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38511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9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84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392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40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0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335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2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15/12/1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52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2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12816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75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337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334747" y="4676809"/>
            <a:ext cx="11537315" cy="2087495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376558" y="4800239"/>
            <a:ext cx="6343828" cy="1840633"/>
          </a:xfrm>
          <a:prstGeom prst="rect">
            <a:avLst/>
          </a:prstGeom>
        </p:spPr>
        <p:txBody>
          <a:bodyPr wrap="square" lIns="91296" tIns="45657" rIns="91296" bIns="45657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ADDRESS</a:t>
            </a:r>
            <a:r>
              <a:rPr lang="zh-CN" altLang="en-US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Sugon Building, No. 36 Zhongguancun Software Park,</a:t>
            </a: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No.8 Dongbeiwang West Road</a:t>
            </a: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Haidian District, 100094, Beijing, P.R.China</a:t>
            </a:r>
          </a:p>
          <a:p>
            <a:pPr>
              <a:lnSpc>
                <a:spcPct val="150000"/>
              </a:lnSpc>
            </a:pPr>
            <a:endParaRPr lang="en-US" altLang="zh-CN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TELEPHONE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86-10-56308000   </a:t>
            </a: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Weibo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http://weibo.com/zksugon      </a:t>
            </a:r>
          </a:p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WWW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http://</a:t>
            </a:r>
            <a:r>
              <a:rPr lang="en-US" altLang="zh-CN" sz="1100" spc="100" dirty="0" err="1">
                <a:solidFill>
                  <a:schemeClr val="bg1"/>
                </a:solidFill>
              </a:rPr>
              <a:t>www.sugon.com</a:t>
            </a:r>
            <a:endParaRPr lang="zh-CN" altLang="en-US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11"/>
          <p:cNvSpPr txBox="1"/>
          <p:nvPr userDrawn="1"/>
        </p:nvSpPr>
        <p:spPr>
          <a:xfrm>
            <a:off x="4538188" y="2547266"/>
            <a:ext cx="3330258" cy="1015535"/>
          </a:xfrm>
          <a:prstGeom prst="rect">
            <a:avLst/>
          </a:prstGeom>
          <a:noFill/>
        </p:spPr>
        <p:txBody>
          <a:bodyPr wrap="square" lIns="91296" tIns="45657" rIns="91296" bIns="45657" rtlCol="0">
            <a:spAutoFit/>
          </a:bodyPr>
          <a:lstStyle/>
          <a:p>
            <a:r>
              <a:rPr lang="en-US" altLang="zh-CN" sz="6000" dirty="0">
                <a:gradFill>
                  <a:gsLst>
                    <a:gs pos="9623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glow rad="63500">
                    <a:schemeClr val="tx1">
                      <a:alpha val="30000"/>
                    </a:schemeClr>
                  </a:glow>
                  <a:outerShdw blurRad="50800" dist="50800" dir="5400000" algn="ctr" rotWithShape="0">
                    <a:srgbClr val="000000">
                      <a:alpha val="5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000" dirty="0">
              <a:gradFill>
                <a:gsLst>
                  <a:gs pos="9623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effectLst>
                <a:glow rad="63500">
                  <a:schemeClr val="tx1">
                    <a:alpha val="30000"/>
                  </a:schemeClr>
                </a:glow>
                <a:outerShdw blurRad="50800" dist="50800" dir="5400000" algn="ctr" rotWithShape="0">
                  <a:srgbClr val="000000">
                    <a:alpha val="5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318415" y="137248"/>
            <a:ext cx="3763577" cy="2154232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b="5578"/>
          <a:stretch/>
        </p:blipFill>
        <p:spPr bwMode="auto">
          <a:xfrm>
            <a:off x="8138031" y="2393415"/>
            <a:ext cx="3750361" cy="21540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7926" r="4985"/>
          <a:stretch/>
        </p:blipFill>
        <p:spPr bwMode="auto">
          <a:xfrm>
            <a:off x="334745" y="2406782"/>
            <a:ext cx="3747247" cy="21407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10577" r="5096" b="-385"/>
          <a:stretch/>
        </p:blipFill>
        <p:spPr bwMode="auto">
          <a:xfrm>
            <a:off x="4237263" y="150738"/>
            <a:ext cx="3732261" cy="214073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3077701" y="5866038"/>
            <a:ext cx="184375" cy="276872"/>
          </a:xfrm>
          <a:prstGeom prst="rect">
            <a:avLst/>
          </a:prstGeom>
        </p:spPr>
        <p:txBody>
          <a:bodyPr wrap="none" lIns="91296" tIns="45657" rIns="91296" bIns="45657">
            <a:spAutoFit/>
          </a:bodyPr>
          <a:lstStyle/>
          <a:p>
            <a:pPr algn="ctr"/>
            <a:endParaRPr lang="zh-CN" altLang="en-US" sz="1200" b="1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2" descr="E:\2.2011换标\2011新VI\曙光VI系统-2011版\logo\计算决定未来字体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227" y="3914438"/>
            <a:ext cx="2502333" cy="50466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 userDrawn="1"/>
        </p:nvSpPr>
        <p:spPr bwMode="auto">
          <a:xfrm>
            <a:off x="8124816" y="143989"/>
            <a:ext cx="3763577" cy="2154232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7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5" y="1196752"/>
            <a:ext cx="10945215" cy="5039910"/>
          </a:xfrm>
          <a:prstGeom prst="rect">
            <a:avLst/>
          </a:prstGeom>
        </p:spPr>
        <p:txBody>
          <a:bodyPr lIns="78423" tIns="39210" rIns="78423" bIns="39210"/>
          <a:lstStyle>
            <a:lvl1pPr marL="294087" indent="-294087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456" indent="-243951"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79895" indent="-194889"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28349" y="334102"/>
            <a:ext cx="7487867" cy="571483"/>
          </a:xfrm>
          <a:prstGeom prst="rect">
            <a:avLst/>
          </a:prstGeom>
        </p:spPr>
        <p:txBody>
          <a:bodyPr lIns="78423" tIns="39210" rIns="78423" bIns="39210"/>
          <a:lstStyle>
            <a:lvl1pPr marL="342831" indent="-34283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3200" b="1" kern="1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27" y="282179"/>
            <a:ext cx="3137876" cy="62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2" y="6446536"/>
            <a:ext cx="12241091" cy="43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-29422" y="6502826"/>
            <a:ext cx="2256251" cy="325469"/>
          </a:xfrm>
          <a:prstGeom prst="rect">
            <a:avLst/>
          </a:prstGeom>
          <a:noFill/>
        </p:spPr>
        <p:txBody>
          <a:bodyPr wrap="square" lIns="78539" tIns="39270" rIns="78539" bIns="39270" rtlCol="0">
            <a:spAutoFit/>
          </a:bodyPr>
          <a:lstStyle/>
          <a:p>
            <a:pPr algn="r"/>
            <a:r>
              <a:rPr lang="zh-CN" altLang="en-US" sz="1600" b="0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计算  决定未来</a:t>
            </a:r>
            <a:endParaRPr lang="zh-CN" altLang="en-US" sz="1600" b="0" dirty="0">
              <a:solidFill>
                <a:schemeClr val="bg1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183683" y="405365"/>
            <a:ext cx="671957" cy="36931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fld id="{D582A0A7-D2E8-4468-BF31-3ED6607AC4C6}" type="slidenum">
              <a:rPr lang="en-US" altLang="zh-CN" sz="1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998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43" y="2121932"/>
                <a:ext cx="138568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199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02" tIns="45658" rIns="91302" bIns="45658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fld id="{D4C9135C-9960-40DA-AA1E-AFC3A05CE41A}" type="slidenum">
              <a:rPr lang="zh-CN" altLang="en-US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/>
              <a:t>‹#›</a:t>
            </a:fld>
            <a:endParaRPr lang="en-US" altLang="zh-CN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66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22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30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4" r:id="rId3"/>
    <p:sldLayoutId id="2147483655" r:id="rId4"/>
    <p:sldLayoutId id="2147483653" r:id="rId5"/>
    <p:sldLayoutId id="2147483656" r:id="rId6"/>
    <p:sldLayoutId id="2147483737" r:id="rId7"/>
    <p:sldLayoutId id="214748373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05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86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iming>
    <p:tnLst>
      <p:par>
        <p:cTn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9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iming>
    <p:tnLst>
      <p:par>
        <p:cTn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microsoft.com/office/2007/relationships/hdphoto" Target="../media/hdphoto1.wdp"/><Relationship Id="rId6" Type="http://schemas.openxmlformats.org/officeDocument/2006/relationships/image" Target="../media/image41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7378707" y="3909062"/>
            <a:ext cx="4669956" cy="484903"/>
          </a:xfrm>
        </p:spPr>
        <p:txBody>
          <a:bodyPr/>
          <a:lstStyle/>
          <a:p>
            <a:pPr algn="ctr"/>
            <a:r>
              <a:rPr lang="en-US" altLang="zh-CN" sz="2400" dirty="0" smtClean="0"/>
              <a:t>Moscow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smtClean="0"/>
              <a:t>12</a:t>
            </a:r>
            <a:r>
              <a:rPr lang="en-US" altLang="zh-CN" sz="2400" smtClean="0"/>
              <a:t>/2015</a:t>
            </a:r>
            <a:endParaRPr lang="zh-CN" altLang="en-US" sz="24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764757" y="2127103"/>
            <a:ext cx="10020976" cy="960967"/>
          </a:xfrm>
        </p:spPr>
        <p:txBody>
          <a:bodyPr/>
          <a:lstStyle/>
          <a:p>
            <a:r>
              <a:rPr lang="en-US" altLang="zh-CN" dirty="0" smtClean="0"/>
              <a:t>Sugon Severs</a:t>
            </a:r>
            <a:r>
              <a:rPr lang="en-US" altLang="zh-CN" dirty="0"/>
              <a:t> </a:t>
            </a:r>
            <a:r>
              <a:rPr lang="en-US" altLang="zh-CN" sz="2800" dirty="0" smtClean="0"/>
              <a:t> Rack Servers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677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b="1" dirty="0" smtClean="0"/>
              <a:t>AMD 2U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2-way</a:t>
            </a:r>
            <a:r>
              <a:rPr lang="zh-CN" altLang="en-US" b="1" dirty="0" smtClean="0"/>
              <a:t> </a:t>
            </a:r>
            <a:r>
              <a:rPr lang="zh-CN" altLang="zh-CN" dirty="0" smtClean="0"/>
              <a:t>R</a:t>
            </a:r>
            <a:r>
              <a:rPr lang="en-US" altLang="zh-CN" dirty="0" err="1" smtClean="0"/>
              <a:t>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Servers</a:t>
            </a:r>
            <a:endParaRPr lang="zh-CN" altLang="en-US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25967"/>
              </p:ext>
            </p:extLst>
          </p:nvPr>
        </p:nvGraphicFramePr>
        <p:xfrm>
          <a:off x="4943883" y="1699085"/>
          <a:ext cx="7008779" cy="39758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5891"/>
                <a:gridCol w="2836557"/>
                <a:gridCol w="2976331"/>
              </a:tblGrid>
              <a:tr h="335280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A620r-G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A420r-G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rocessor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AMD Opteron 6300 series, 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8/12/16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cores</a:t>
                      </a:r>
                      <a:endParaRPr lang="zh-CN" altLang="en-US" sz="1300" b="1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AMD Opteron 4300</a:t>
                      </a:r>
                      <a:r>
                        <a:rPr lang="zh-CN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series,</a:t>
                      </a:r>
                    </a:p>
                    <a:p>
                      <a:pPr algn="l"/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6/8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cores</a:t>
                      </a:r>
                      <a:endParaRPr lang="zh-CN" altLang="en-US" sz="1300" b="1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</a:tr>
              <a:tr h="607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emory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16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ECC</a:t>
                      </a:r>
                      <a:r>
                        <a:rPr lang="zh-CN" altLang="en-US" sz="1300" baseline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DDR3 DIMM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，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up to 256GB</a:t>
                      </a:r>
                      <a:endParaRPr lang="en-US" altLang="zh-CN" sz="13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ECC</a:t>
                      </a:r>
                      <a:r>
                        <a:rPr lang="zh-CN" altLang="en-US" sz="1300" baseline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DDR3 DIMM</a:t>
                      </a:r>
                    </a:p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Up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to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64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G</a:t>
                      </a:r>
                      <a:r>
                        <a:rPr lang="zh-CN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B</a:t>
                      </a:r>
                      <a:endParaRPr lang="en-US" altLang="zh-CN" sz="130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I/O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expansion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 </a:t>
                      </a:r>
                      <a:r>
                        <a:rPr lang="en-US" altLang="zh-CN" sz="130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PCIe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2.0</a:t>
                      </a:r>
                    </a:p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1* 32bit PCI</a:t>
                      </a:r>
                    </a:p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r>
                        <a:rPr lang="zh-CN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special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for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</a:t>
                      </a:r>
                      <a:r>
                        <a:rPr lang="en-US" altLang="zh-CN" sz="130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torage</a:t>
                      </a:r>
                      <a:endParaRPr lang="zh-CN" altLang="en-US" sz="13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 </a:t>
                      </a:r>
                      <a:r>
                        <a:rPr lang="en-US" altLang="zh-CN" sz="130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PCIe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2.0</a:t>
                      </a:r>
                    </a:p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32bit PCI</a:t>
                      </a:r>
                    </a:p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r>
                        <a:rPr lang="zh-CN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special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for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</a:t>
                      </a:r>
                      <a:r>
                        <a:rPr lang="en-US" altLang="zh-CN" sz="130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torage</a:t>
                      </a:r>
                      <a:endParaRPr lang="zh-CN" altLang="en-US" sz="13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HDD</a:t>
                      </a:r>
                      <a:r>
                        <a:rPr kumimoji="0" lang="zh-CN" altLang="en-US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Controllor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Onboard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SAS 2.0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controllor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，</a:t>
                      </a:r>
                      <a:endParaRPr lang="en-US" altLang="zh-CN" sz="130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12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*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2.5/3.5”HDD,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Hot-swappable</a:t>
                      </a:r>
                    </a:p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Up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to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24*2.5”HDD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；</a:t>
                      </a:r>
                      <a:endParaRPr lang="en-US" altLang="zh-CN" sz="1300" b="1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Onboard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SATA Host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Raid0/1/5/10;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8/12*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3.5/2.5”HDD</a:t>
                      </a:r>
                      <a:r>
                        <a:rPr lang="zh-CN" altLang="en-US" sz="13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</a:txBody>
                  <a:tcPr marL="121920" marR="121920"/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NIC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Integrated</a:t>
                      </a:r>
                      <a:r>
                        <a:rPr lang="zh-CN" altLang="en-US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2-port</a:t>
                      </a:r>
                      <a:r>
                        <a:rPr lang="zh-CN" altLang="en-US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RJ45</a:t>
                      </a:r>
                      <a:endParaRPr lang="zh-CN" altLang="en-US" sz="1300" b="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r>
                        <a:rPr lang="en-US" altLang="zh-CN" sz="1300" b="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GbE</a:t>
                      </a:r>
                      <a:endParaRPr lang="zh-CN" altLang="en-US" sz="1300" b="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Integrated</a:t>
                      </a:r>
                      <a:r>
                        <a:rPr lang="zh-CN" altLang="en-US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2-port</a:t>
                      </a:r>
                      <a:r>
                        <a:rPr lang="zh-CN" altLang="en-US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RJ45</a:t>
                      </a:r>
                      <a:endParaRPr lang="zh-CN" altLang="en-US" sz="1300" b="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r>
                        <a:rPr lang="en-US" altLang="zh-CN" sz="1300" b="0" dirty="0" err="1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GbE</a:t>
                      </a:r>
                      <a:endParaRPr lang="zh-CN" altLang="en-US" sz="1300" b="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/>
                </a:tc>
              </a:tr>
              <a:tr h="487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anagem-ent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IPMI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KVM over IP, embedded management software based on web interface</a:t>
                      </a:r>
                    </a:p>
                  </a:txBody>
                  <a:tcPr marL="121920" marR="12192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1136" r="1175" b="32588"/>
          <a:stretch/>
        </p:blipFill>
        <p:spPr>
          <a:xfrm>
            <a:off x="0" y="4357235"/>
            <a:ext cx="4992556" cy="7672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31923" r="3926" b="33252"/>
          <a:stretch/>
        </p:blipFill>
        <p:spPr>
          <a:xfrm>
            <a:off x="130920" y="1857785"/>
            <a:ext cx="4790971" cy="7370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1136" r="3538" b="32588"/>
          <a:stretch/>
        </p:blipFill>
        <p:spPr>
          <a:xfrm>
            <a:off x="0" y="3157819"/>
            <a:ext cx="4896544" cy="7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0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1U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2-way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Rack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Servers</a:t>
            </a:r>
            <a:endParaRPr lang="zh-CN" altLang="en-US" sz="2400" dirty="0">
              <a:solidFill>
                <a:srgbClr val="4F81BD">
                  <a:lumMod val="75000"/>
                </a:srgbClr>
              </a:solidFill>
              <a:latin typeface="微软雅黑"/>
              <a:ea typeface="微软雅黑"/>
              <a:cs typeface="微软雅黑"/>
              <a:sym typeface="Arial" pitchFamily="3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678907"/>
              </p:ext>
            </p:extLst>
          </p:nvPr>
        </p:nvGraphicFramePr>
        <p:xfrm>
          <a:off x="5429331" y="947212"/>
          <a:ext cx="6514113" cy="5461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0237"/>
                <a:gridCol w="2490511"/>
                <a:gridCol w="2833365"/>
              </a:tblGrid>
              <a:tr h="4141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zh-CN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I610-G20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I410-G20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464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rocessor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2*E5-2600 , 105W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以下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2*E5-2600 V3, 105W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以下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428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emory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24*DDR4, </a:t>
                      </a:r>
                      <a:r>
                        <a:rPr kumimoji="0" lang="en-US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up to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1.5TB 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8*DDR4, 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u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p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to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512GB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941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I/O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expansion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3.0</a:t>
                      </a: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3.0</a:t>
                      </a:r>
                    </a:p>
                  </a:txBody>
                  <a:tcPr marL="121920" marR="121920" marT="34290" marB="34290" anchor="ctr" horzOverflow="overflow"/>
                </a:tc>
              </a:tr>
              <a:tr h="941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HDD</a:t>
                      </a:r>
                      <a:r>
                        <a:rPr kumimoji="0" lang="zh-CN" altLang="en-US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Controller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Onboard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8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SATA 2.0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O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ptional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12Gb SAS RAID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Controller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Onboard 8*SATA 2.0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Optional 12Gb SAS RAID Controller</a:t>
                      </a:r>
                    </a:p>
                  </a:txBody>
                  <a:tcPr marL="121920" marR="121920" marT="34290" marB="34290" anchor="ctr" horzOverflow="overflow"/>
                </a:tc>
              </a:tr>
              <a:tr h="941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H</a:t>
                      </a: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DD</a:t>
                      </a: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Bays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3.5”Hot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2.5” 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3.5” 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2.5” 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</a:txBody>
                  <a:tcPr marL="121920" marR="121920" marT="34290" marB="34290" anchor="ctr" horzOverflow="overflow"/>
                </a:tc>
              </a:tr>
              <a:tr h="665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NIC</a:t>
                      </a: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Optional,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/10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/RJ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45/SPF+/2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port/4-port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Optional,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/10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/RJ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45/SPF+/2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port/4-port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665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anage-ment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IPMI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KVM over IP, embedded management software based on web interface</a:t>
                      </a:r>
                    </a:p>
                  </a:txBody>
                  <a:tcPr marL="121920" marR="12192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9" name="TextBox 12"/>
          <p:cNvSpPr txBox="1"/>
          <p:nvPr/>
        </p:nvSpPr>
        <p:spPr>
          <a:xfrm>
            <a:off x="1893886" y="1539367"/>
            <a:ext cx="240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4</a:t>
            </a:r>
            <a:r>
              <a:rPr lang="en-US" altLang="en-US" sz="2800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en-US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HDD Bays</a:t>
            </a:r>
            <a:endParaRPr lang="zh-CN" altLang="en-US" sz="2800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1873299" y="3768751"/>
            <a:ext cx="243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8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HDD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Bays</a:t>
            </a:r>
            <a:endParaRPr lang="zh-CN" altLang="en-US" sz="2800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1600" r="5900" b="40201"/>
          <a:stretch/>
        </p:blipFill>
        <p:spPr>
          <a:xfrm>
            <a:off x="32748" y="2031705"/>
            <a:ext cx="5124358" cy="5979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3000" r="6688" b="40200"/>
          <a:stretch/>
        </p:blipFill>
        <p:spPr>
          <a:xfrm>
            <a:off x="20037" y="4364808"/>
            <a:ext cx="5034439" cy="5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4251326" y="1557339"/>
            <a:ext cx="3667125" cy="4594225"/>
            <a:chOff x="2727325" y="1557338"/>
            <a:chExt cx="3667125" cy="4594225"/>
          </a:xfrm>
        </p:grpSpPr>
        <p:sp>
          <p:nvSpPr>
            <p:cNvPr id="49189" name="Freeform 52"/>
            <p:cNvSpPr>
              <a:spLocks/>
            </p:cNvSpPr>
            <p:nvPr/>
          </p:nvSpPr>
          <p:spPr bwMode="auto">
            <a:xfrm flipH="1">
              <a:off x="2760663" y="1557338"/>
              <a:ext cx="1800225" cy="2301875"/>
            </a:xfrm>
            <a:custGeom>
              <a:avLst/>
              <a:gdLst>
                <a:gd name="T0" fmla="*/ 2147483647 w 1134"/>
                <a:gd name="T1" fmla="*/ 0 h 1450"/>
                <a:gd name="T2" fmla="*/ 0 w 1134"/>
                <a:gd name="T3" fmla="*/ 2147483647 h 1450"/>
                <a:gd name="T4" fmla="*/ 2147483647 w 1134"/>
                <a:gd name="T5" fmla="*/ 2147483647 h 1450"/>
                <a:gd name="T6" fmla="*/ 2147483647 w 1134"/>
                <a:gd name="T7" fmla="*/ 0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4"/>
                <a:gd name="T13" fmla="*/ 0 h 1450"/>
                <a:gd name="T14" fmla="*/ 1134 w 1134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4" h="1450">
                  <a:moveTo>
                    <a:pt x="1089" y="0"/>
                  </a:moveTo>
                  <a:lnTo>
                    <a:pt x="0" y="1450"/>
                  </a:lnTo>
                  <a:lnTo>
                    <a:pt x="1134" y="686"/>
                  </a:lnTo>
                  <a:lnTo>
                    <a:pt x="1089" y="0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0" name="Freeform 53"/>
            <p:cNvSpPr>
              <a:spLocks/>
            </p:cNvSpPr>
            <p:nvPr/>
          </p:nvSpPr>
          <p:spPr bwMode="auto">
            <a:xfrm flipH="1">
              <a:off x="2727325" y="2744788"/>
              <a:ext cx="1811338" cy="1127125"/>
            </a:xfrm>
            <a:custGeom>
              <a:avLst/>
              <a:gdLst>
                <a:gd name="T0" fmla="*/ 2147483647 w 1141"/>
                <a:gd name="T1" fmla="*/ 0 h 710"/>
                <a:gd name="T2" fmla="*/ 0 w 1141"/>
                <a:gd name="T3" fmla="*/ 2147483647 h 710"/>
                <a:gd name="T4" fmla="*/ 2147483647 w 1141"/>
                <a:gd name="T5" fmla="*/ 2147483647 h 710"/>
                <a:gd name="T6" fmla="*/ 2147483647 w 1141"/>
                <a:gd name="T7" fmla="*/ 0 h 7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1"/>
                <a:gd name="T13" fmla="*/ 0 h 710"/>
                <a:gd name="T14" fmla="*/ 1141 w 1141"/>
                <a:gd name="T15" fmla="*/ 710 h 7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1" h="710">
                  <a:moveTo>
                    <a:pt x="1075" y="0"/>
                  </a:moveTo>
                  <a:lnTo>
                    <a:pt x="0" y="710"/>
                  </a:lnTo>
                  <a:lnTo>
                    <a:pt x="1141" y="665"/>
                  </a:lnTo>
                  <a:lnTo>
                    <a:pt x="1075" y="0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1" name="Freeform 54"/>
            <p:cNvSpPr>
              <a:spLocks/>
            </p:cNvSpPr>
            <p:nvPr/>
          </p:nvSpPr>
          <p:spPr bwMode="auto">
            <a:xfrm flipH="1">
              <a:off x="2760663" y="3849688"/>
              <a:ext cx="1800225" cy="2301875"/>
            </a:xfrm>
            <a:custGeom>
              <a:avLst/>
              <a:gdLst>
                <a:gd name="T0" fmla="*/ 2147483647 w 1134"/>
                <a:gd name="T1" fmla="*/ 2147483647 h 1450"/>
                <a:gd name="T2" fmla="*/ 0 w 1134"/>
                <a:gd name="T3" fmla="*/ 0 h 1450"/>
                <a:gd name="T4" fmla="*/ 2147483647 w 1134"/>
                <a:gd name="T5" fmla="*/ 2147483647 h 1450"/>
                <a:gd name="T6" fmla="*/ 2147483647 w 1134"/>
                <a:gd name="T7" fmla="*/ 2147483647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4"/>
                <a:gd name="T13" fmla="*/ 0 h 1450"/>
                <a:gd name="T14" fmla="*/ 1134 w 1134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4" h="1450">
                  <a:moveTo>
                    <a:pt x="1099" y="1450"/>
                  </a:moveTo>
                  <a:lnTo>
                    <a:pt x="0" y="0"/>
                  </a:lnTo>
                  <a:lnTo>
                    <a:pt x="1134" y="764"/>
                  </a:lnTo>
                  <a:lnTo>
                    <a:pt x="1099" y="1450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2" name="Freeform 55"/>
            <p:cNvSpPr>
              <a:spLocks/>
            </p:cNvSpPr>
            <p:nvPr/>
          </p:nvSpPr>
          <p:spPr bwMode="auto">
            <a:xfrm flipH="1">
              <a:off x="2749550" y="3830638"/>
              <a:ext cx="1811338" cy="1109662"/>
            </a:xfrm>
            <a:custGeom>
              <a:avLst/>
              <a:gdLst>
                <a:gd name="T0" fmla="*/ 2147483647 w 1141"/>
                <a:gd name="T1" fmla="*/ 2147483647 h 699"/>
                <a:gd name="T2" fmla="*/ 0 w 1141"/>
                <a:gd name="T3" fmla="*/ 0 h 699"/>
                <a:gd name="T4" fmla="*/ 2147483647 w 1141"/>
                <a:gd name="T5" fmla="*/ 2147483647 h 699"/>
                <a:gd name="T6" fmla="*/ 2147483647 w 1141"/>
                <a:gd name="T7" fmla="*/ 2147483647 h 6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1"/>
                <a:gd name="T13" fmla="*/ 0 h 699"/>
                <a:gd name="T14" fmla="*/ 1141 w 1141"/>
                <a:gd name="T15" fmla="*/ 699 h 6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1" h="699">
                  <a:moveTo>
                    <a:pt x="1092" y="699"/>
                  </a:moveTo>
                  <a:lnTo>
                    <a:pt x="0" y="0"/>
                  </a:lnTo>
                  <a:lnTo>
                    <a:pt x="1141" y="45"/>
                  </a:lnTo>
                  <a:lnTo>
                    <a:pt x="1092" y="699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3" name="Freeform 21"/>
            <p:cNvSpPr>
              <a:spLocks/>
            </p:cNvSpPr>
            <p:nvPr/>
          </p:nvSpPr>
          <p:spPr bwMode="auto">
            <a:xfrm>
              <a:off x="4560888" y="1557338"/>
              <a:ext cx="1800225" cy="2301875"/>
            </a:xfrm>
            <a:custGeom>
              <a:avLst/>
              <a:gdLst>
                <a:gd name="T0" fmla="*/ 2147483647 w 1134"/>
                <a:gd name="T1" fmla="*/ 0 h 1450"/>
                <a:gd name="T2" fmla="*/ 0 w 1134"/>
                <a:gd name="T3" fmla="*/ 2147483647 h 1450"/>
                <a:gd name="T4" fmla="*/ 2147483647 w 1134"/>
                <a:gd name="T5" fmla="*/ 2147483647 h 1450"/>
                <a:gd name="T6" fmla="*/ 2147483647 w 1134"/>
                <a:gd name="T7" fmla="*/ 0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4"/>
                <a:gd name="T13" fmla="*/ 0 h 1450"/>
                <a:gd name="T14" fmla="*/ 1134 w 1134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4" h="1450">
                  <a:moveTo>
                    <a:pt x="1089" y="0"/>
                  </a:moveTo>
                  <a:lnTo>
                    <a:pt x="0" y="1450"/>
                  </a:lnTo>
                  <a:lnTo>
                    <a:pt x="1134" y="686"/>
                  </a:lnTo>
                  <a:lnTo>
                    <a:pt x="1089" y="0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4" name="Freeform 25"/>
            <p:cNvSpPr>
              <a:spLocks/>
            </p:cNvSpPr>
            <p:nvPr/>
          </p:nvSpPr>
          <p:spPr bwMode="auto">
            <a:xfrm>
              <a:off x="4583113" y="2744788"/>
              <a:ext cx="1811337" cy="1127125"/>
            </a:xfrm>
            <a:custGeom>
              <a:avLst/>
              <a:gdLst>
                <a:gd name="T0" fmla="*/ 2147483647 w 1141"/>
                <a:gd name="T1" fmla="*/ 0 h 710"/>
                <a:gd name="T2" fmla="*/ 0 w 1141"/>
                <a:gd name="T3" fmla="*/ 2147483647 h 710"/>
                <a:gd name="T4" fmla="*/ 2147483647 w 1141"/>
                <a:gd name="T5" fmla="*/ 2147483647 h 710"/>
                <a:gd name="T6" fmla="*/ 2147483647 w 1141"/>
                <a:gd name="T7" fmla="*/ 0 h 7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1"/>
                <a:gd name="T13" fmla="*/ 0 h 710"/>
                <a:gd name="T14" fmla="*/ 1141 w 1141"/>
                <a:gd name="T15" fmla="*/ 710 h 7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1" h="710">
                  <a:moveTo>
                    <a:pt x="1075" y="0"/>
                  </a:moveTo>
                  <a:lnTo>
                    <a:pt x="0" y="710"/>
                  </a:lnTo>
                  <a:lnTo>
                    <a:pt x="1141" y="665"/>
                  </a:lnTo>
                  <a:lnTo>
                    <a:pt x="1075" y="0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5" name="Freeform 26"/>
            <p:cNvSpPr>
              <a:spLocks/>
            </p:cNvSpPr>
            <p:nvPr/>
          </p:nvSpPr>
          <p:spPr bwMode="auto">
            <a:xfrm>
              <a:off x="4560888" y="3849688"/>
              <a:ext cx="1800225" cy="2301875"/>
            </a:xfrm>
            <a:custGeom>
              <a:avLst/>
              <a:gdLst>
                <a:gd name="T0" fmla="*/ 2147483647 w 1134"/>
                <a:gd name="T1" fmla="*/ 2147483647 h 1450"/>
                <a:gd name="T2" fmla="*/ 0 w 1134"/>
                <a:gd name="T3" fmla="*/ 0 h 1450"/>
                <a:gd name="T4" fmla="*/ 2147483647 w 1134"/>
                <a:gd name="T5" fmla="*/ 2147483647 h 1450"/>
                <a:gd name="T6" fmla="*/ 2147483647 w 1134"/>
                <a:gd name="T7" fmla="*/ 2147483647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4"/>
                <a:gd name="T13" fmla="*/ 0 h 1450"/>
                <a:gd name="T14" fmla="*/ 1134 w 1134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4" h="1450">
                  <a:moveTo>
                    <a:pt x="1099" y="1450"/>
                  </a:moveTo>
                  <a:lnTo>
                    <a:pt x="0" y="0"/>
                  </a:lnTo>
                  <a:lnTo>
                    <a:pt x="1134" y="764"/>
                  </a:lnTo>
                  <a:lnTo>
                    <a:pt x="1099" y="1450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6" name="Freeform 27"/>
            <p:cNvSpPr>
              <a:spLocks/>
            </p:cNvSpPr>
            <p:nvPr/>
          </p:nvSpPr>
          <p:spPr bwMode="auto">
            <a:xfrm>
              <a:off x="4560888" y="3830638"/>
              <a:ext cx="1811337" cy="1109662"/>
            </a:xfrm>
            <a:custGeom>
              <a:avLst/>
              <a:gdLst>
                <a:gd name="T0" fmla="*/ 2147483647 w 1141"/>
                <a:gd name="T1" fmla="*/ 2147483647 h 699"/>
                <a:gd name="T2" fmla="*/ 0 w 1141"/>
                <a:gd name="T3" fmla="*/ 0 h 699"/>
                <a:gd name="T4" fmla="*/ 2147483647 w 1141"/>
                <a:gd name="T5" fmla="*/ 2147483647 h 699"/>
                <a:gd name="T6" fmla="*/ 2147483647 w 1141"/>
                <a:gd name="T7" fmla="*/ 2147483647 h 6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1"/>
                <a:gd name="T13" fmla="*/ 0 h 699"/>
                <a:gd name="T14" fmla="*/ 1141 w 1141"/>
                <a:gd name="T15" fmla="*/ 699 h 6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1" h="699">
                  <a:moveTo>
                    <a:pt x="1092" y="699"/>
                  </a:moveTo>
                  <a:lnTo>
                    <a:pt x="0" y="0"/>
                  </a:lnTo>
                  <a:lnTo>
                    <a:pt x="1141" y="45"/>
                  </a:lnTo>
                  <a:lnTo>
                    <a:pt x="1092" y="699"/>
                  </a:lnTo>
                  <a:close/>
                </a:path>
              </a:pathLst>
            </a:custGeom>
            <a:gradFill rotWithShape="0">
              <a:gsLst>
                <a:gs pos="0">
                  <a:srgbClr val="8ED5E6"/>
                </a:gs>
                <a:gs pos="100000">
                  <a:srgbClr val="00A0C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2-way Server</a:t>
            </a:r>
            <a:endParaRPr lang="zh-CN" altLang="en-US" dirty="0"/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1970088" y="1535113"/>
            <a:ext cx="8229600" cy="4629150"/>
            <a:chOff x="446088" y="1535113"/>
            <a:chExt cx="8229600" cy="4629150"/>
          </a:xfrm>
        </p:grpSpPr>
        <p:sp>
          <p:nvSpPr>
            <p:cNvPr id="49165" name="AutoShape 56"/>
            <p:cNvSpPr>
              <a:spLocks noChangeArrowheads="1"/>
            </p:cNvSpPr>
            <p:nvPr/>
          </p:nvSpPr>
          <p:spPr bwMode="auto">
            <a:xfrm flipH="1">
              <a:off x="446088" y="1535113"/>
              <a:ext cx="2417762" cy="512762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66" name="AutoShape 57"/>
            <p:cNvSpPr>
              <a:spLocks noChangeArrowheads="1"/>
            </p:cNvSpPr>
            <p:nvPr/>
          </p:nvSpPr>
          <p:spPr bwMode="auto">
            <a:xfrm flipH="1">
              <a:off x="469900" y="1573213"/>
              <a:ext cx="2370138" cy="1062037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67" name="AutoShape 58"/>
            <p:cNvSpPr>
              <a:spLocks noChangeArrowheads="1"/>
            </p:cNvSpPr>
            <p:nvPr/>
          </p:nvSpPr>
          <p:spPr bwMode="auto">
            <a:xfrm flipH="1">
              <a:off x="490538" y="1606550"/>
              <a:ext cx="2330450" cy="989013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24DIMM, the highest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configuration in 2-way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68" name="AutoShape 59"/>
            <p:cNvSpPr>
              <a:spLocks noChangeArrowheads="1"/>
            </p:cNvSpPr>
            <p:nvPr/>
          </p:nvSpPr>
          <p:spPr bwMode="auto">
            <a:xfrm flipH="1">
              <a:off x="446088" y="2709863"/>
              <a:ext cx="2417762" cy="512762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69" name="AutoShape 60"/>
            <p:cNvSpPr>
              <a:spLocks noChangeArrowheads="1"/>
            </p:cNvSpPr>
            <p:nvPr/>
          </p:nvSpPr>
          <p:spPr bwMode="auto">
            <a:xfrm flipH="1">
              <a:off x="469900" y="2747963"/>
              <a:ext cx="2370138" cy="1062037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0" name="AutoShape 61"/>
            <p:cNvSpPr>
              <a:spLocks noChangeArrowheads="1"/>
            </p:cNvSpPr>
            <p:nvPr/>
          </p:nvSpPr>
          <p:spPr bwMode="auto">
            <a:xfrm flipH="1">
              <a:off x="490538" y="2784475"/>
              <a:ext cx="2330450" cy="989013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4 2.5 </a:t>
              </a: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backpanel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HDD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71" name="AutoShape 62"/>
            <p:cNvSpPr>
              <a:spLocks noChangeArrowheads="1"/>
            </p:cNvSpPr>
            <p:nvPr/>
          </p:nvSpPr>
          <p:spPr bwMode="auto">
            <a:xfrm flipH="1">
              <a:off x="446088" y="3887788"/>
              <a:ext cx="2417762" cy="511175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2" name="AutoShape 63"/>
            <p:cNvSpPr>
              <a:spLocks noChangeArrowheads="1"/>
            </p:cNvSpPr>
            <p:nvPr/>
          </p:nvSpPr>
          <p:spPr bwMode="auto">
            <a:xfrm flipH="1">
              <a:off x="469900" y="3925888"/>
              <a:ext cx="2370138" cy="1062037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3" name="AutoShape 64"/>
            <p:cNvSpPr>
              <a:spLocks noChangeArrowheads="1"/>
            </p:cNvSpPr>
            <p:nvPr/>
          </p:nvSpPr>
          <p:spPr bwMode="auto">
            <a:xfrm flipH="1">
              <a:off x="490538" y="3962400"/>
              <a:ext cx="2330450" cy="989013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 NV DIMM,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Sweep out other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venders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74" name="AutoShape 65"/>
            <p:cNvSpPr>
              <a:spLocks noChangeArrowheads="1"/>
            </p:cNvSpPr>
            <p:nvPr/>
          </p:nvSpPr>
          <p:spPr bwMode="auto">
            <a:xfrm flipH="1">
              <a:off x="446088" y="5064125"/>
              <a:ext cx="2417762" cy="512763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5" name="AutoShape 66"/>
            <p:cNvSpPr>
              <a:spLocks noChangeArrowheads="1"/>
            </p:cNvSpPr>
            <p:nvPr/>
          </p:nvSpPr>
          <p:spPr bwMode="auto">
            <a:xfrm flipH="1">
              <a:off x="469900" y="5102225"/>
              <a:ext cx="2370138" cy="1062038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6" name="AutoShape 67"/>
            <p:cNvSpPr>
              <a:spLocks noChangeArrowheads="1"/>
            </p:cNvSpPr>
            <p:nvPr/>
          </p:nvSpPr>
          <p:spPr bwMode="auto">
            <a:xfrm flipH="1">
              <a:off x="490538" y="5138738"/>
              <a:ext cx="2330450" cy="989012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Integrated SAS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Card,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SAS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RAID, add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Other venders cost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77" name="AutoShape 4"/>
            <p:cNvSpPr>
              <a:spLocks noChangeArrowheads="1"/>
            </p:cNvSpPr>
            <p:nvPr/>
          </p:nvSpPr>
          <p:spPr bwMode="auto">
            <a:xfrm>
              <a:off x="6257925" y="1535113"/>
              <a:ext cx="2417763" cy="512762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8" name="AutoShape 6"/>
            <p:cNvSpPr>
              <a:spLocks noChangeArrowheads="1"/>
            </p:cNvSpPr>
            <p:nvPr/>
          </p:nvSpPr>
          <p:spPr bwMode="auto">
            <a:xfrm>
              <a:off x="6281738" y="1573213"/>
              <a:ext cx="2370137" cy="1062037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79" name="AutoShape 7"/>
            <p:cNvSpPr>
              <a:spLocks noChangeArrowheads="1"/>
            </p:cNvSpPr>
            <p:nvPr/>
          </p:nvSpPr>
          <p:spPr bwMode="auto">
            <a:xfrm>
              <a:off x="6300788" y="1606550"/>
              <a:ext cx="2330450" cy="989013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Maximum 8 </a:t>
              </a: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PCIe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slots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80" name="AutoShape 11"/>
            <p:cNvSpPr>
              <a:spLocks noChangeArrowheads="1"/>
            </p:cNvSpPr>
            <p:nvPr/>
          </p:nvSpPr>
          <p:spPr bwMode="auto">
            <a:xfrm>
              <a:off x="6257925" y="2709863"/>
              <a:ext cx="2417763" cy="512762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81" name="AutoShape 12"/>
            <p:cNvSpPr>
              <a:spLocks noChangeArrowheads="1"/>
            </p:cNvSpPr>
            <p:nvPr/>
          </p:nvSpPr>
          <p:spPr bwMode="auto">
            <a:xfrm>
              <a:off x="6281738" y="2747963"/>
              <a:ext cx="2370137" cy="1062037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82" name="AutoShape 13"/>
            <p:cNvSpPr>
              <a:spLocks noChangeArrowheads="1"/>
            </p:cNvSpPr>
            <p:nvPr/>
          </p:nvSpPr>
          <p:spPr bwMode="auto">
            <a:xfrm>
              <a:off x="6300788" y="2784475"/>
              <a:ext cx="2330450" cy="989013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Integrated SD slots,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Expand the storage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Capacity of BMC log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83" name="AutoShape 14"/>
            <p:cNvSpPr>
              <a:spLocks noChangeArrowheads="1"/>
            </p:cNvSpPr>
            <p:nvPr/>
          </p:nvSpPr>
          <p:spPr bwMode="auto">
            <a:xfrm>
              <a:off x="6257925" y="3887788"/>
              <a:ext cx="2417763" cy="511175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84" name="AutoShape 15"/>
            <p:cNvSpPr>
              <a:spLocks noChangeArrowheads="1"/>
            </p:cNvSpPr>
            <p:nvPr/>
          </p:nvSpPr>
          <p:spPr bwMode="auto">
            <a:xfrm>
              <a:off x="6281738" y="3925888"/>
              <a:ext cx="2370137" cy="1062037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85" name="AutoShape 16"/>
            <p:cNvSpPr>
              <a:spLocks noChangeArrowheads="1"/>
            </p:cNvSpPr>
            <p:nvPr/>
          </p:nvSpPr>
          <p:spPr bwMode="auto">
            <a:xfrm>
              <a:off x="6300788" y="3962400"/>
              <a:ext cx="2330450" cy="989013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LCD Monitor,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Star light diagnosis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86" name="AutoShape 17"/>
            <p:cNvSpPr>
              <a:spLocks noChangeArrowheads="1"/>
            </p:cNvSpPr>
            <p:nvPr/>
          </p:nvSpPr>
          <p:spPr bwMode="auto">
            <a:xfrm>
              <a:off x="6257925" y="5064125"/>
              <a:ext cx="2417763" cy="512763"/>
            </a:xfrm>
            <a:prstGeom prst="roundRect">
              <a:avLst>
                <a:gd name="adj" fmla="val 11741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4694DA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87" name="AutoShape 18"/>
            <p:cNvSpPr>
              <a:spLocks noChangeArrowheads="1"/>
            </p:cNvSpPr>
            <p:nvPr/>
          </p:nvSpPr>
          <p:spPr bwMode="auto">
            <a:xfrm>
              <a:off x="6281738" y="5102225"/>
              <a:ext cx="2370137" cy="1062038"/>
            </a:xfrm>
            <a:prstGeom prst="roundRect">
              <a:avLst>
                <a:gd name="adj" fmla="val 8676"/>
              </a:avLst>
            </a:prstGeom>
            <a:gradFill rotWithShape="1">
              <a:gsLst>
                <a:gs pos="0">
                  <a:srgbClr val="093B82"/>
                </a:gs>
                <a:gs pos="50000">
                  <a:srgbClr val="0C4EB0"/>
                </a:gs>
                <a:gs pos="100000">
                  <a:srgbClr val="093B8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88" name="AutoShape 19"/>
            <p:cNvSpPr>
              <a:spLocks noChangeArrowheads="1"/>
            </p:cNvSpPr>
            <p:nvPr/>
          </p:nvSpPr>
          <p:spPr bwMode="auto">
            <a:xfrm>
              <a:off x="6300788" y="5138738"/>
              <a:ext cx="2330450" cy="989012"/>
            </a:xfrm>
            <a:prstGeom prst="roundRect">
              <a:avLst>
                <a:gd name="adj" fmla="val 7718"/>
              </a:avLst>
            </a:prstGeom>
            <a:gradFill rotWithShape="1">
              <a:gsLst>
                <a:gs pos="0">
                  <a:srgbClr val="F7FDFF"/>
                </a:gs>
                <a:gs pos="50000">
                  <a:srgbClr val="BED9F2"/>
                </a:gs>
                <a:gs pos="100000">
                  <a:srgbClr val="F7FD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Optional 2/4/8-port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GbE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, 2/4 port 10GbE,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Not occupy PCI slots,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add other venders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cost</a:t>
              </a:r>
            </a:p>
          </p:txBody>
        </p:sp>
      </p:grpSp>
      <p:sp>
        <p:nvSpPr>
          <p:cNvPr id="56" name="矩形 55"/>
          <p:cNvSpPr/>
          <p:nvPr/>
        </p:nvSpPr>
        <p:spPr>
          <a:xfrm>
            <a:off x="4386263" y="800596"/>
            <a:ext cx="32608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zh-CN" altLang="en-US" sz="4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5021343" y="2781300"/>
            <a:ext cx="2131932" cy="2127171"/>
            <a:chOff x="3497263" y="2781300"/>
            <a:chExt cx="2132090" cy="2127250"/>
          </a:xfrm>
        </p:grpSpPr>
        <p:sp>
          <p:nvSpPr>
            <p:cNvPr id="49159" name="Oval 29"/>
            <p:cNvSpPr>
              <a:spLocks noChangeArrowheads="1"/>
            </p:cNvSpPr>
            <p:nvPr/>
          </p:nvSpPr>
          <p:spPr bwMode="auto">
            <a:xfrm>
              <a:off x="3497263" y="2781300"/>
              <a:ext cx="2130425" cy="2127250"/>
            </a:xfrm>
            <a:prstGeom prst="ellipse">
              <a:avLst/>
            </a:prstGeom>
            <a:gradFill rotWithShape="1">
              <a:gsLst>
                <a:gs pos="0">
                  <a:srgbClr val="03678F"/>
                </a:gs>
                <a:gs pos="100000">
                  <a:srgbClr val="00A0C6"/>
                </a:gs>
              </a:gsLst>
              <a:lin ang="5400000" scaled="1"/>
            </a:gradFill>
            <a:ln>
              <a:noFill/>
            </a:ln>
            <a:effectLst>
              <a:outerShdw dist="38100" dir="5400000" algn="ctr" rotWithShape="0">
                <a:srgbClr val="024560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60" name="Oval 50"/>
            <p:cNvSpPr>
              <a:spLocks noChangeArrowheads="1"/>
            </p:cNvSpPr>
            <p:nvPr/>
          </p:nvSpPr>
          <p:spPr bwMode="auto">
            <a:xfrm>
              <a:off x="3543300" y="2825750"/>
              <a:ext cx="2038350" cy="2035175"/>
            </a:xfrm>
            <a:prstGeom prst="ellipse">
              <a:avLst/>
            </a:prstGeom>
            <a:gradFill rotWithShape="1">
              <a:gsLst>
                <a:gs pos="0">
                  <a:srgbClr val="00A0C6"/>
                </a:gs>
                <a:gs pos="100000">
                  <a:srgbClr val="03678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9161" name="Oval 51"/>
            <p:cNvSpPr>
              <a:spLocks noChangeArrowheads="1"/>
            </p:cNvSpPr>
            <p:nvPr/>
          </p:nvSpPr>
          <p:spPr bwMode="auto">
            <a:xfrm>
              <a:off x="3587750" y="2870200"/>
              <a:ext cx="1946275" cy="1943100"/>
            </a:xfrm>
            <a:prstGeom prst="ellipse">
              <a:avLst/>
            </a:prstGeom>
            <a:gradFill rotWithShape="1">
              <a:gsLst>
                <a:gs pos="0">
                  <a:srgbClr val="03678F"/>
                </a:gs>
                <a:gs pos="100000">
                  <a:srgbClr val="00A0C6"/>
                </a:gs>
              </a:gsLst>
              <a:lin ang="5400000" scaled="1"/>
            </a:gradFill>
            <a:ln>
              <a:noFill/>
            </a:ln>
            <a:effectLst>
              <a:outerShdw dist="25400" dir="16200000" algn="ctr" rotWithShape="0">
                <a:srgbClr val="9CDB2C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1600">
                <a:latin typeface="Arial" panose="020B0604020202020204" pitchFamily="34" charset="0"/>
              </a:endParaRPr>
            </a:p>
          </p:txBody>
        </p:sp>
        <p:sp>
          <p:nvSpPr>
            <p:cNvPr id="114" name="Rectangle 82"/>
            <p:cNvSpPr>
              <a:spLocks noChangeArrowheads="1"/>
            </p:cNvSpPr>
            <p:nvPr/>
          </p:nvSpPr>
          <p:spPr bwMode="auto">
            <a:xfrm>
              <a:off x="3498770" y="2860678"/>
              <a:ext cx="2130583" cy="1978099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ko-KR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</a:p>
          </p:txBody>
        </p:sp>
        <p:pic>
          <p:nvPicPr>
            <p:cNvPr id="45" name="Picture 1" descr="C:\Users\wst\AppData\Roaming\Tencent\Users\53320861\QQ\WinTemp\RichOle\`FF65ZFN[}J[C@959$3$(CI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017020"/>
              <a:ext cx="1856582" cy="18521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93700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zh-CN" altLang="en-US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-US" altLang="zh-CN" sz="3200" b="1" dirty="0" err="1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genda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19537" y="3450704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C0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Mission Critical Servers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29555" y="14516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Product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Line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Overview</a:t>
              </a:r>
              <a:endPara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12557" y="2420888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Way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Rack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37112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Personalize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ervices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02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618" y="982713"/>
            <a:ext cx="5334038" cy="203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7903" y="857240"/>
            <a:ext cx="61036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00760" y="2980837"/>
            <a:ext cx="581029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/>
              <a:t>Performance is equal to Unix server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2" y="3740252"/>
            <a:ext cx="562218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3111" y="6132508"/>
            <a:ext cx="561978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zh-CN" altLang="en-US" dirty="0"/>
              <a:t>X</a:t>
            </a:r>
            <a:r>
              <a:rPr lang="en-US" altLang="zh-CN" dirty="0"/>
              <a:t>86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s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TCO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6136794"/>
            <a:ext cx="581029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zh-CN" altLang="en-US" dirty="0"/>
              <a:t>M</a:t>
            </a:r>
            <a:r>
              <a:rPr lang="en-US" altLang="zh-CN" dirty="0" err="1"/>
              <a:t>ission</a:t>
            </a:r>
            <a:r>
              <a:rPr lang="zh-CN" altLang="en-US" dirty="0"/>
              <a:t> </a:t>
            </a:r>
            <a:r>
              <a:rPr lang="en-US" altLang="zh-CN" dirty="0"/>
              <a:t>Critical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zh-CN" altLang="zh-CN" dirty="0"/>
              <a:t>s</a:t>
            </a:r>
            <a:r>
              <a:rPr lang="en-US" altLang="zh-CN" dirty="0"/>
              <a:t>witch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X86</a:t>
            </a:r>
            <a:endParaRPr lang="zh-CN" altLang="en-US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4" y="4778890"/>
            <a:ext cx="2417264" cy="136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5" y="3635890"/>
            <a:ext cx="2532508" cy="12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2" y="3564447"/>
            <a:ext cx="2343820" cy="116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3" y="4636014"/>
            <a:ext cx="2471228" cy="13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le 7"/>
          <p:cNvSpPr/>
          <p:nvPr/>
        </p:nvSpPr>
        <p:spPr bwMode="auto">
          <a:xfrm rot="1227187">
            <a:off x="8200922" y="4288037"/>
            <a:ext cx="2157896" cy="445736"/>
          </a:xfrm>
          <a:prstGeom prst="round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 w="19050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I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 is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time</a:t>
            </a:r>
            <a:endParaRPr lang="en-US" sz="2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27"/>
          <p:cNvSpPr txBox="1">
            <a:spLocks noGrp="1"/>
          </p:cNvSpPr>
          <p:nvPr>
            <p:ph type="body" sz="quarter" idx="13"/>
          </p:nvPr>
        </p:nvSpPr>
        <p:spPr>
          <a:xfrm>
            <a:off x="378745" y="241869"/>
            <a:ext cx="7114903" cy="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kern="0" dirty="0" smtClean="0">
                <a:cs typeface="Verdana"/>
              </a:rPr>
              <a:t>S</a:t>
            </a:r>
            <a:r>
              <a:rPr lang="en-US" altLang="zh-CN" kern="0" dirty="0" smtClean="0">
                <a:cs typeface="Verdana"/>
              </a:rPr>
              <a:t>election</a:t>
            </a:r>
            <a:r>
              <a:rPr lang="zh-CN" altLang="en-US" kern="0" dirty="0" smtClean="0">
                <a:cs typeface="Verdana"/>
              </a:rPr>
              <a:t> </a:t>
            </a:r>
            <a:r>
              <a:rPr lang="en-US" altLang="zh-CN" kern="0" dirty="0" smtClean="0">
                <a:cs typeface="Verdana"/>
              </a:rPr>
              <a:t>of</a:t>
            </a:r>
            <a:r>
              <a:rPr lang="zh-CN" altLang="en-US" kern="0" dirty="0" smtClean="0">
                <a:cs typeface="Verdana"/>
              </a:rPr>
              <a:t> </a:t>
            </a:r>
            <a:r>
              <a:rPr lang="en-US" altLang="zh-CN" kern="0" dirty="0" smtClean="0">
                <a:cs typeface="Verdana"/>
              </a:rPr>
              <a:t>Customers</a:t>
            </a:r>
            <a:r>
              <a:rPr lang="zh-CN" altLang="en-US" kern="0" dirty="0" smtClean="0">
                <a:cs typeface="Verdana"/>
              </a:rPr>
              <a:t> </a:t>
            </a:r>
            <a:r>
              <a:rPr lang="en-US" altLang="zh-CN" kern="0" dirty="0" smtClean="0">
                <a:cs typeface="Verdana"/>
              </a:rPr>
              <a:t>and</a:t>
            </a:r>
            <a:r>
              <a:rPr lang="zh-CN" altLang="en-US" kern="0" dirty="0" smtClean="0">
                <a:cs typeface="Verdana"/>
              </a:rPr>
              <a:t> </a:t>
            </a:r>
            <a:r>
              <a:rPr lang="en-US" altLang="zh-CN" kern="0" dirty="0" smtClean="0">
                <a:cs typeface="Verdana"/>
              </a:rPr>
              <a:t>Market</a:t>
            </a:r>
            <a:endParaRPr lang="zh-CN" altLang="en-US" sz="2800" b="1" kern="0" dirty="0">
              <a:cs typeface="Verdana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298925" y="2971284"/>
            <a:ext cx="561978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prstClr val="white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</a:rPr>
              <a:t>X86 is continuous increase, Power is fading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/>
          <p:cNvSpPr>
            <a:spLocks noChangeArrowheads="1"/>
          </p:cNvSpPr>
          <p:nvPr/>
        </p:nvSpPr>
        <p:spPr bwMode="auto">
          <a:xfrm>
            <a:off x="865394" y="5000702"/>
            <a:ext cx="11066115" cy="948406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>
                <a:alpha val="70195"/>
              </a:schemeClr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endParaRPr lang="en-GB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865924" y="2102622"/>
            <a:ext cx="10927133" cy="108825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>
                <a:alpha val="70195"/>
              </a:schemeClr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endParaRPr lang="en-GB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85713" y="0"/>
            <a:ext cx="10983383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altLang="zh-CN" sz="2600" dirty="0" smtClean="0">
              <a:solidFill>
                <a:prstClr val="black"/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70331" y="1505640"/>
            <a:ext cx="107653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b="1">
                <a:solidFill>
                  <a:prstClr val="black"/>
                </a:solidFill>
                <a:latin typeface="微软雅黑"/>
                <a:ea typeface="微软雅黑"/>
                <a:cs typeface="微软雅黑"/>
                <a:sym typeface="Wingdings" pitchFamily="2" charset="2"/>
              </a:rPr>
              <a:t>Large 20+:1 virtualization projects while maintaining peak load application responsiveness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95739" y="4394890"/>
            <a:ext cx="10557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b="1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Small to medium-sized consolidation, typically ranging from 8-16:1 of infrastructure apps</a:t>
            </a:r>
            <a:endParaRPr lang="en-US" altLang="zh-CN" sz="110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268974" y="2097861"/>
            <a:ext cx="2840567" cy="7478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Xeon E54600</a:t>
            </a:r>
          </a:p>
          <a:p>
            <a:pPr algn="ctr">
              <a:lnSpc>
                <a:spcPct val="120000"/>
              </a:lnSpc>
            </a:pPr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E74800/8800</a:t>
            </a:r>
            <a:endParaRPr lang="en-US" altLang="zh-CN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459050" y="5011680"/>
            <a:ext cx="1928212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E5 2600</a:t>
            </a:r>
            <a:endParaRPr lang="en-US" altLang="zh-CN" sz="2000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343946" y="2159699"/>
            <a:ext cx="5067300" cy="8463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Lowest Server Count </a:t>
            </a:r>
          </a:p>
          <a:p>
            <a:pPr>
              <a:spcBef>
                <a:spcPct val="2500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Memory- and I/O-Intensive</a:t>
            </a:r>
          </a:p>
          <a:p>
            <a:pPr>
              <a:spcBef>
                <a:spcPct val="2500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Less Predictable Workloads Headroom For Peak Demand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352415" y="5037826"/>
            <a:ext cx="5067300" cy="838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Raise Server Utilization </a:t>
            </a:r>
          </a:p>
          <a:p>
            <a:pPr>
              <a:spcBef>
                <a:spcPct val="2500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Small Infrastructure Apps</a:t>
            </a:r>
          </a:p>
          <a:p>
            <a:pPr>
              <a:spcBef>
                <a:spcPct val="2500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Predictable, Stable Workloads </a:t>
            </a:r>
          </a:p>
        </p:txBody>
      </p:sp>
      <p:grpSp>
        <p:nvGrpSpPr>
          <p:cNvPr id="13" name="AutoShape 11"/>
          <p:cNvGrpSpPr>
            <a:grpSpLocks/>
          </p:cNvGrpSpPr>
          <p:nvPr/>
        </p:nvGrpSpPr>
        <p:grpSpPr bwMode="auto">
          <a:xfrm>
            <a:off x="298128" y="962054"/>
            <a:ext cx="6769100" cy="766762"/>
            <a:chOff x="-15" y="419"/>
            <a:chExt cx="3198" cy="483"/>
          </a:xfrm>
        </p:grpSpPr>
        <p:pic>
          <p:nvPicPr>
            <p:cNvPr id="14" name="AutoShape 1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5" y="419"/>
              <a:ext cx="319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253" y="441"/>
              <a:ext cx="2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altLang="zh-CN" sz="2000" b="1" dirty="0">
                  <a:solidFill>
                    <a:prstClr val="white"/>
                  </a:solidFill>
                  <a:latin typeface="微软雅黑"/>
                  <a:ea typeface="微软雅黑"/>
                  <a:cs typeface="微软雅黑"/>
                </a:rPr>
                <a:t>Server Consolidation</a:t>
              </a:r>
            </a:p>
          </p:txBody>
        </p:sp>
      </p:grpSp>
      <p:grpSp>
        <p:nvGrpSpPr>
          <p:cNvPr id="16" name="AutoShape 12"/>
          <p:cNvGrpSpPr>
            <a:grpSpLocks/>
          </p:cNvGrpSpPr>
          <p:nvPr/>
        </p:nvGrpSpPr>
        <p:grpSpPr bwMode="auto">
          <a:xfrm>
            <a:off x="411685" y="3738015"/>
            <a:ext cx="6868584" cy="774700"/>
            <a:chOff x="-12" y="2204"/>
            <a:chExt cx="3245" cy="488"/>
          </a:xfrm>
        </p:grpSpPr>
        <p:pic>
          <p:nvPicPr>
            <p:cNvPr id="17" name="AutoShape 1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2204"/>
              <a:ext cx="3245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54" y="2228"/>
              <a:ext cx="295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altLang="zh-CN" sz="2000" b="1" dirty="0">
                  <a:solidFill>
                    <a:prstClr val="white"/>
                  </a:solidFill>
                  <a:latin typeface="微软雅黑"/>
                  <a:ea typeface="微软雅黑"/>
                  <a:cs typeface="微软雅黑"/>
                </a:rPr>
                <a:t>Infrastructure Virtualization </a:t>
              </a:r>
            </a:p>
          </p:txBody>
        </p:sp>
      </p:grp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1312196" y="3182041"/>
            <a:ext cx="10037233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100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Powerful, expandable 4P+ servers designed to handle any virtualization project with ease, especially when &gt;24GB memory, intensive I/O, or server reliability are critical considerations</a:t>
            </a:r>
            <a:endParaRPr lang="en-GB" sz="100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918504" y="5933187"/>
            <a:ext cx="9726083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00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Two-socket licensing, excellent price/performance/Watt with quad-core technology on </a:t>
            </a:r>
            <a:br>
              <a:rPr lang="en-US" altLang="zh-CN" sz="100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</a:br>
            <a:r>
              <a:rPr lang="en-US" altLang="zh-CN" sz="100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Intel® Core™ microarchitecture make these servers ideal for smaller IT virtualization projects</a:t>
            </a:r>
            <a:endParaRPr lang="en-GB" sz="100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1" name="Picture 20" descr="XeonBadgeNew.png"/>
          <p:cNvPicPr>
            <a:picLocks noChangeAspect="1"/>
          </p:cNvPicPr>
          <p:nvPr/>
        </p:nvPicPr>
        <p:blipFill>
          <a:blip r:embed="rId4"/>
          <a:srcRect l="1158" t="3285" r="2138" b="2756"/>
          <a:stretch>
            <a:fillRect/>
          </a:stretch>
        </p:blipFill>
        <p:spPr bwMode="auto">
          <a:xfrm>
            <a:off x="7867514" y="2291462"/>
            <a:ext cx="1445684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XeonBadgeNew.png"/>
          <p:cNvPicPr>
            <a:picLocks noChangeAspect="1"/>
          </p:cNvPicPr>
          <p:nvPr/>
        </p:nvPicPr>
        <p:blipFill>
          <a:blip r:embed="rId4"/>
          <a:srcRect l="1158" t="3285" r="2138" b="2756"/>
          <a:stretch>
            <a:fillRect/>
          </a:stretch>
        </p:blipFill>
        <p:spPr bwMode="auto">
          <a:xfrm>
            <a:off x="7850581" y="5047362"/>
            <a:ext cx="1445684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 smtClean="0"/>
              <a:t>The Platform Choice of Virtualization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99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zh-CN" altLang="zh-CN" dirty="0" smtClean="0">
                <a:solidFill>
                  <a:srgbClr val="000000"/>
                </a:solidFill>
                <a:sym typeface="Arial" pitchFamily="34" charset="0"/>
              </a:rPr>
              <a:t>4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-way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Mission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Critical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Servers</a:t>
            </a:r>
            <a:endParaRPr lang="zh-CN" altLang="en-US" dirty="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480387" y="5063722"/>
            <a:ext cx="447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IDC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2014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Q3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Report</a:t>
            </a:r>
            <a:endParaRPr lang="zh-CN" altLang="en-US" sz="1400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50288" y="3370763"/>
            <a:ext cx="5985084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83485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No.1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demostic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venders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Mar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eting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share</a:t>
            </a:r>
          </a:p>
          <a:p>
            <a:pPr marL="342900" indent="-342900" defTabSz="834858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o.1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increase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marketing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share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168.7%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defTabSz="834858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Un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ix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Linux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U2L)</a:t>
            </a:r>
          </a:p>
          <a:p>
            <a:pPr marL="342900" indent="-342900" defTabSz="834858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Server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ertualization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/Cloud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</a:t>
            </a:r>
            <a:endParaRPr lang="en-US" altLang="zh-CN" sz="2000" dirty="0">
              <a:solidFill>
                <a:srgbClr val="000000"/>
              </a:solidFill>
              <a:latin typeface="微软雅黑" pitchFamily="-111" charset="-122"/>
              <a:ea typeface="微软雅黑" pitchFamily="-11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5586" y="652851"/>
            <a:ext cx="6172954" cy="4161846"/>
            <a:chOff x="375777" y="544624"/>
            <a:chExt cx="4286248" cy="2528886"/>
          </a:xfrm>
        </p:grpSpPr>
        <p:graphicFrame>
          <p:nvGraphicFramePr>
            <p:cNvPr id="12" name="图表 11"/>
            <p:cNvGraphicFramePr/>
            <p:nvPr>
              <p:extLst>
                <p:ext uri="{D42A27DB-BD31-4B8C-83A1-F6EECF244321}">
                  <p14:modId xmlns:p14="http://schemas.microsoft.com/office/powerpoint/2010/main" val="744451622"/>
                </p:ext>
              </p:extLst>
            </p:nvPr>
          </p:nvGraphicFramePr>
          <p:xfrm>
            <a:off x="375777" y="544624"/>
            <a:ext cx="4286248" cy="25288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矩形 1"/>
            <p:cNvSpPr/>
            <p:nvPr/>
          </p:nvSpPr>
          <p:spPr>
            <a:xfrm>
              <a:off x="2387382" y="1350247"/>
              <a:ext cx="5809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n-US" altLang="zh-CN" sz="1600" b="1" dirty="0">
                  <a:solidFill>
                    <a:prstClr val="white"/>
                  </a:solidFill>
                  <a:latin typeface="Arial" panose="020B0604020202020204" pitchFamily="34" charset="0"/>
                  <a:ea typeface="宋体"/>
                </a:rPr>
                <a:t>19.7%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843316" y="1697934"/>
              <a:ext cx="5748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ea typeface="宋体"/>
                </a:rPr>
                <a:t>17.8%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2387793" y="2131249"/>
              <a:ext cx="7930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n-US" altLang="zh-CN" sz="2400" b="1" dirty="0">
                  <a:solidFill>
                    <a:prstClr val="white"/>
                  </a:solidFill>
                  <a:latin typeface="Arial" panose="020B0604020202020204" pitchFamily="34" charset="0"/>
                  <a:ea typeface="宋体"/>
                </a:rPr>
                <a:t>15.8%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574336" y="1918790"/>
              <a:ext cx="5809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n-US" altLang="zh-CN" sz="16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宋体"/>
                </a:rPr>
                <a:t>14.3%</a:t>
              </a:r>
              <a:endParaRPr lang="en-US" altLang="zh-CN" sz="1600" b="1" dirty="0">
                <a:solidFill>
                  <a:prstClr val="white"/>
                </a:solidFill>
                <a:latin typeface="Arial" panose="020B0604020202020204" pitchFamily="34" charset="0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8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4-way Servers Summary</a:t>
            </a:r>
            <a:endParaRPr lang="zh-CN" altLang="en-US" dirty="0">
              <a:solidFill>
                <a:srgbClr val="000000"/>
              </a:solidFill>
              <a:sym typeface="Arial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4488"/>
              </p:ext>
            </p:extLst>
          </p:nvPr>
        </p:nvGraphicFramePr>
        <p:xfrm>
          <a:off x="4628966" y="908725"/>
          <a:ext cx="7367195" cy="53116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8948"/>
                <a:gridCol w="2617602"/>
                <a:gridCol w="3090645"/>
              </a:tblGrid>
              <a:tr h="410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zh-CN" sz="1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I840-G25</a:t>
                      </a:r>
                      <a:endParaRPr kumimoji="0" lang="zh-CN" altLang="en-US" sz="1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A840-G10</a:t>
                      </a:r>
                      <a:endParaRPr kumimoji="0" lang="zh-CN" altLang="en-US" sz="1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548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Processor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4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E7-4800 V2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4*AMD Opteron 6200 /6300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548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emory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96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DIMM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，u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p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to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6TB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32 *DIMM,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up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to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1TB 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860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H</a:t>
                      </a:r>
                      <a:r>
                        <a:rPr kumimoji="0" lang="en-US" altLang="zh-CN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DD</a:t>
                      </a:r>
                      <a:r>
                        <a:rPr kumimoji="0" lang="zh-CN" alt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Controller</a:t>
                      </a:r>
                      <a:endParaRPr kumimoji="0" lang="zh-CN" altLang="en-US" sz="14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SAS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,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SAS RAID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Card</a:t>
                      </a:r>
                      <a:endParaRPr kumimoji="0" lang="en-US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I</a:t>
                      </a:r>
                      <a:r>
                        <a:rPr kumimoji="0" lang="en-US" altLang="zh-CN" sz="14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ntegrated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8 *6</a:t>
                      </a: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Gbps SAS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RAID 2.0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Controller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，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RAID 0/1/10/5/6/50/60</a:t>
                      </a:r>
                      <a:endParaRPr kumimoji="0" lang="en-US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78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I/O</a:t>
                      </a:r>
                      <a:r>
                        <a:rPr kumimoji="0" lang="zh-CN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expansion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11*PCI-E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Slots;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PCI-E3.0 x16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PCI-E3.0 x8</a:t>
                      </a:r>
                      <a:endParaRPr lang="zh-CN" altLang="en-US" sz="14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*PCI-E2.0 x16 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*PCI-E2.0 X8 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1058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HDD Bays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U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to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24*2.5”SATA/SAS/SSD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U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to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 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 </a:t>
                      </a:r>
                      <a:r>
                        <a:rPr kumimoji="0" lang="en-US" altLang="zh-CN" sz="14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Hot</a:t>
                      </a:r>
                      <a:r>
                        <a:rPr kumimoji="0" lang="zh-CN" altLang="en-US" sz="14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4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2.5”SAS /SATA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548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NIC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Dual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ports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10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Base-T RJ45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4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1GbE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RJ-45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1GbE RJ-45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548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zh-CN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</a:t>
                      </a: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nagement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IPMI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,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KVM over IP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,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embedded management software based on web interface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T="34290" marB="34290" anchor="ctr" horzOverflow="overflow"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20686"/>
            <a:ext cx="4345150" cy="127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侧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941" y="3720137"/>
            <a:ext cx="4275623" cy="197523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715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4-way Server Competitive Analysis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195463"/>
              </p:ext>
            </p:extLst>
          </p:nvPr>
        </p:nvGraphicFramePr>
        <p:xfrm>
          <a:off x="640081" y="1436916"/>
          <a:ext cx="10985862" cy="4918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7438"/>
                <a:gridCol w="1116559"/>
                <a:gridCol w="1168493"/>
                <a:gridCol w="1236655"/>
                <a:gridCol w="1454124"/>
                <a:gridCol w="1785169"/>
                <a:gridCol w="1445228"/>
                <a:gridCol w="1622196"/>
              </a:tblGrid>
              <a:tr h="9139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Model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SUGON</a:t>
                      </a:r>
                    </a:p>
                    <a:p>
                      <a:pPr algn="ctr" rtl="0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I840-</a:t>
                      </a:r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G25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Lenovo RQ940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Inspur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NF8480M3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Huawei</a:t>
                      </a:r>
                      <a:endParaRPr lang="en-US" sz="1400" b="1" u="none" strike="noStrike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en-US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RH5885H 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V3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IBM x3850 X6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HP DL580 G8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Dell R920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>
                    <a:solidFill>
                      <a:schemeClr val="accent1"/>
                    </a:solidFill>
                  </a:tcPr>
                </a:tc>
              </a:tr>
              <a:tr h="45695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Height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</a:tr>
              <a:tr h="45695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DIMM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</a:tr>
              <a:tr h="10607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HDD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r>
                        <a:rPr lang="en-US" altLang="zh-CN" sz="140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en-US" altLang="zh-CN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2.5”</a:t>
                      </a:r>
                      <a:endParaRPr lang="zh-CN" alt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Maximum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12*2.5”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8* 2.5”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or 23* 2.5”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8* 2.5”</a:t>
                      </a:r>
                    </a:p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16* 1.8”eXFlash</a:t>
                      </a: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10*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2.5”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24* 2.5”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</a:tr>
              <a:tr h="5653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PCI-E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40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Maximum</a:t>
                      </a:r>
                    </a:p>
                    <a:p>
                      <a:pPr algn="ctr" rtl="0" fontAlgn="ctr"/>
                      <a:r>
                        <a:rPr lang="en-US" altLang="zh-CN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40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</a:tr>
              <a:tr h="8741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Network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</a:t>
                      </a:r>
                    </a:p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4-port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10GbE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4-port </a:t>
                      </a:r>
                      <a:r>
                        <a:rPr lang="en-US" altLang="zh-CN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</a:t>
                      </a:r>
                    </a:p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Optional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2-port</a:t>
                      </a:r>
                    </a:p>
                    <a:p>
                      <a:pPr algn="ctr" rtl="0" fontAlgn="ctr"/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10bGbE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</a:t>
                      </a:r>
                      <a:r>
                        <a:rPr lang="en-US" altLang="zh-CN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4-port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10GbE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4-port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10GbE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4-port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 rtl="0" fontAlgn="ctr"/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10GbE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4*</a:t>
                      </a:r>
                      <a:r>
                        <a:rPr lang="zh-CN" altLang="en-US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/2-port </a:t>
                      </a:r>
                      <a:r>
                        <a:rPr lang="en-US" altLang="zh-CN" sz="14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GbE</a:t>
                      </a:r>
                      <a:endParaRPr lang="en-US" altLang="zh-CN" sz="1400" u="none" strike="noStrike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2-port 10GbE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</a:tr>
              <a:tr h="5906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Power</a:t>
                      </a:r>
                    </a:p>
                    <a:p>
                      <a:pPr algn="l" rtl="0" fontAlgn="ctr"/>
                      <a:r>
                        <a:rPr lang="en-US" altLang="zh-CN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Suppliment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4x1620W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4x1600W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Power </a:t>
                      </a:r>
                      <a:r>
                        <a:rPr lang="en-US" altLang="zh-CN" sz="1400" u="none" strike="noStrike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Suppliment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2x2000/2x3000/2x2500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4x1500/4x900/4x750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4x1500W/4x1200W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4x750W ,1100W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43" marR="7943" marT="7946" marB="0" anchor="ctr"/>
                </a:tc>
              </a:tr>
            </a:tbl>
          </a:graphicData>
        </a:graphic>
      </p:graphicFrame>
      <p:sp>
        <p:nvSpPr>
          <p:cNvPr id="55373" name="TextBox 2"/>
          <p:cNvSpPr txBox="1">
            <a:spLocks noChangeArrowheads="1"/>
          </p:cNvSpPr>
          <p:nvPr/>
        </p:nvSpPr>
        <p:spPr bwMode="auto">
          <a:xfrm>
            <a:off x="506369" y="980093"/>
            <a:ext cx="8891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Try to avoid talking with the customer pre-VGA, USB and built-in DVD quantity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08264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4847865" y="1271955"/>
            <a:ext cx="6996584" cy="372136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5007"/>
            <a:endParaRPr lang="zh-CN" altLang="en-US" sz="140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I980-G10 Rack Server Summary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内容占位符 7"/>
          <p:cNvSpPr>
            <a:spLocks noGrp="1"/>
          </p:cNvSpPr>
          <p:nvPr>
            <p:ph sz="quarter" idx="12"/>
          </p:nvPr>
        </p:nvSpPr>
        <p:spPr>
          <a:xfrm>
            <a:off x="4869874" y="1271955"/>
            <a:ext cx="6519089" cy="1372093"/>
          </a:xfrm>
          <a:solidFill>
            <a:srgbClr val="FFFFFF"/>
          </a:solidFill>
        </p:spPr>
        <p:txBody>
          <a:bodyPr/>
          <a:lstStyle/>
          <a:p>
            <a:pPr defTabSz="834858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p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The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first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d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esigner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of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8-way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Server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in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China</a:t>
            </a:r>
          </a:p>
          <a:p>
            <a:pPr defTabSz="834858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p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60+</a:t>
            </a:r>
            <a:r>
              <a:rPr lang="zh-CN" altLang="en-US" sz="2000" b="1" dirty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RAS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features,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Full redundancy </a:t>
            </a:r>
            <a:r>
              <a:rPr lang="en-US" altLang="zh-CN" sz="2000" dirty="0" smtClean="0">
                <a:solidFill>
                  <a:srgbClr val="000000"/>
                </a:solidFill>
              </a:rPr>
              <a:t>design</a:t>
            </a:r>
          </a:p>
          <a:p>
            <a:pPr defTabSz="834858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p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10+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World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No.1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i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n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SPEC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itchFamily="-111" charset="-122"/>
                <a:ea typeface="微软雅黑" pitchFamily="-111" charset="-122"/>
              </a:rPr>
              <a:t>test</a:t>
            </a:r>
            <a:endParaRPr lang="en-US" altLang="zh-CN" sz="1600" dirty="0">
              <a:solidFill>
                <a:srgbClr val="000000"/>
              </a:solidFill>
              <a:latin typeface="微软雅黑" pitchFamily="-111" charset="-122"/>
              <a:ea typeface="微软雅黑" pitchFamily="-111" charset="-122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69179" y="1017543"/>
            <a:ext cx="4136362" cy="2904959"/>
            <a:chOff x="5350047" y="2421682"/>
            <a:chExt cx="3543227" cy="2972667"/>
          </a:xfrm>
        </p:grpSpPr>
        <p:sp>
          <p:nvSpPr>
            <p:cNvPr id="44" name="矩形 43"/>
            <p:cNvSpPr/>
            <p:nvPr/>
          </p:nvSpPr>
          <p:spPr>
            <a:xfrm>
              <a:off x="5350047" y="2421682"/>
              <a:ext cx="3543227" cy="5984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altLang="zh-CN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14'Q2</a:t>
              </a:r>
            </a:p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altLang="zh-CN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PRC</a:t>
              </a:r>
              <a:r>
                <a:rPr lang="zh-CN" altLang="en-US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8-way</a:t>
              </a:r>
              <a:r>
                <a:rPr lang="zh-CN" altLang="en-US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Marketing</a:t>
              </a:r>
              <a:r>
                <a:rPr lang="zh-CN" altLang="en-US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share</a:t>
              </a:r>
              <a:endPara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647" y="3180087"/>
              <a:ext cx="3328774" cy="2214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906" y="3922502"/>
            <a:ext cx="5568620" cy="2349261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4905056" y="2989951"/>
            <a:ext cx="6879003" cy="3006236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No.1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in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SPEC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Power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testing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for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China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Telecom,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40%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Over the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follower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in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performance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erformance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testing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Database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Mobile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Platform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No.1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39074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zh-CN" altLang="en-US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-US" altLang="zh-CN" sz="3200" b="1" dirty="0" err="1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genda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C0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Product Line Overview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Way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Rack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ission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Critical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Personalize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ervices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1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微软雅黑"/>
                <a:ea typeface="微软雅黑"/>
                <a:cs typeface="微软雅黑"/>
                <a:sym typeface="Arial" pitchFamily="34" charset="0"/>
              </a:rPr>
              <a:t>I980-</a:t>
            </a:r>
            <a:r>
              <a:rPr lang="en-US" altLang="zh-CN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G10</a:t>
            </a:r>
            <a:r>
              <a:rPr lang="zh-CN" altLang="en-US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Specification</a:t>
            </a:r>
            <a:endParaRPr dirty="0">
              <a:latin typeface="微软雅黑"/>
              <a:ea typeface="微软雅黑"/>
              <a:cs typeface="微软雅黑"/>
              <a:sym typeface="Arial" pitchFamily="34" charset="0"/>
            </a:endParaRPr>
          </a:p>
        </p:txBody>
      </p:sp>
      <p:pic>
        <p:nvPicPr>
          <p:cNvPr id="17" name="Picture 2" descr="D:\曙光工作资料\2013年工作资料\机型资料\I980-G10\机器图片\I980back副本副本.png"/>
          <p:cNvPicPr>
            <a:picLocks noChangeAspect="1" noChangeArrowheads="1"/>
          </p:cNvPicPr>
          <p:nvPr/>
        </p:nvPicPr>
        <p:blipFill>
          <a:blip r:embed="rId2" cstate="print"/>
          <a:srcRect l="16198" r="16063"/>
          <a:stretch>
            <a:fillRect/>
          </a:stretch>
        </p:blipFill>
        <p:spPr bwMode="auto">
          <a:xfrm>
            <a:off x="239349" y="3535994"/>
            <a:ext cx="4572033" cy="284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1" y="943703"/>
            <a:ext cx="4382560" cy="23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503936"/>
              </p:ext>
            </p:extLst>
          </p:nvPr>
        </p:nvGraphicFramePr>
        <p:xfrm>
          <a:off x="5110547" y="988299"/>
          <a:ext cx="6650839" cy="529522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18282"/>
                <a:gridCol w="5132557"/>
              </a:tblGrid>
              <a:tr h="392204">
                <a:tc>
                  <a:txBody>
                    <a:bodyPr/>
                    <a:lstStyle/>
                    <a:p>
                      <a:endParaRPr lang="zh-CN" altLang="en-US" sz="19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I9</a:t>
                      </a: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8</a:t>
                      </a:r>
                      <a:r>
                        <a:rPr kumimoji="0" lang="zh-CN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0-G</a:t>
                      </a: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10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Processor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Up to 8 Intel® Xeon® E7-8800 V2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(Ivy Bridge EX),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18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Memory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Up to 128 Reg. DIMMs ,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ECC DDR3 is supported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，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UP to 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8T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B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81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PCI expansion  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16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 PCIe x8 slots,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 Up to 4 PCIe x16, Full-size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expansion card is support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18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Storage 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Up to 16 2.5-inch hot-swap bays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 ( SATA/SAS/SSD )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微软雅黑" pitchFamily="34" charset="-122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18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Network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Integrated 4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 1Gb Ethernet ports, optional 2 SPF+ 10GbE ports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31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Systems management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IPMI, KVM over IP, embedded management software based on web interface</a:t>
                      </a: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92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Fan</a:t>
                      </a: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The intelligent fan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31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Power supply</a:t>
                      </a:r>
                      <a:endParaRPr kumimoji="0" lang="zh-CN" altLang="en-U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4 hot-swap high efficiency 2000w redundant power supply , redundant mode 1+1, 1+2, 2+2, 3+1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92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Form factor</a:t>
                      </a:r>
                      <a:endParaRPr kumimoji="0" lang="zh-CN" altLang="en-U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8U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rack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91456" marR="91456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6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微软雅黑"/>
                <a:ea typeface="微软雅黑"/>
                <a:cs typeface="微软雅黑"/>
                <a:sym typeface="Arial" pitchFamily="34" charset="0"/>
              </a:rPr>
              <a:t>I980-G10 </a:t>
            </a:r>
            <a:r>
              <a:rPr lang="zh-CN" altLang="zh-CN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F</a:t>
            </a:r>
            <a:r>
              <a:rPr lang="en-US" altLang="zh-CN" dirty="0" err="1" smtClean="0">
                <a:latin typeface="微软雅黑"/>
                <a:ea typeface="微软雅黑"/>
                <a:cs typeface="微软雅黑"/>
                <a:sym typeface="Arial" pitchFamily="34" charset="0"/>
              </a:rPr>
              <a:t>ront</a:t>
            </a:r>
            <a:r>
              <a:rPr lang="zh-CN" altLang="en-US" dirty="0"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dirty="0" smtClean="0">
                <a:latin typeface="微软雅黑"/>
                <a:ea typeface="微软雅黑"/>
                <a:cs typeface="微软雅黑"/>
                <a:sym typeface="Arial" pitchFamily="34" charset="0"/>
              </a:rPr>
              <a:t>Panel</a:t>
            </a:r>
            <a:endParaRPr dirty="0">
              <a:latin typeface="微软雅黑"/>
              <a:ea typeface="微软雅黑"/>
              <a:cs typeface="微软雅黑"/>
              <a:sym typeface="Arial" pitchFamily="34" charset="0"/>
            </a:endParaRPr>
          </a:p>
        </p:txBody>
      </p:sp>
      <p:pic>
        <p:nvPicPr>
          <p:cNvPr id="6" name="Picture 2" descr="D:\曙光工作资料\2013年工作资料\机型资料\I980-G10\机器图片\正视图标号(屏灭）.jpg"/>
          <p:cNvPicPr>
            <a:picLocks noChangeAspect="1" noChangeArrowheads="1"/>
          </p:cNvPicPr>
          <p:nvPr/>
        </p:nvPicPr>
        <p:blipFill>
          <a:blip r:embed="rId2" cstate="print"/>
          <a:srcRect l="8984" t="8984" r="11914" b="12890"/>
          <a:stretch>
            <a:fillRect/>
          </a:stretch>
        </p:blipFill>
        <p:spPr bwMode="auto">
          <a:xfrm>
            <a:off x="854431" y="1236862"/>
            <a:ext cx="7970401" cy="4428000"/>
          </a:xfrm>
          <a:prstGeom prst="rect">
            <a:avLst/>
          </a:prstGeom>
          <a:noFill/>
        </p:spPr>
      </p:pic>
      <p:grpSp>
        <p:nvGrpSpPr>
          <p:cNvPr id="2" name="组合 3"/>
          <p:cNvGrpSpPr/>
          <p:nvPr/>
        </p:nvGrpSpPr>
        <p:grpSpPr>
          <a:xfrm>
            <a:off x="1317488" y="1374968"/>
            <a:ext cx="10209887" cy="3000396"/>
            <a:chOff x="1285852" y="1357298"/>
            <a:chExt cx="7657415" cy="3000396"/>
          </a:xfrm>
        </p:grpSpPr>
        <p:grpSp>
          <p:nvGrpSpPr>
            <p:cNvPr id="4" name="组合 55"/>
            <p:cNvGrpSpPr/>
            <p:nvPr/>
          </p:nvGrpSpPr>
          <p:grpSpPr>
            <a:xfrm>
              <a:off x="1285852" y="1357298"/>
              <a:ext cx="7657415" cy="3000396"/>
              <a:chOff x="1285852" y="1357298"/>
              <a:chExt cx="7657415" cy="3000396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285852" y="1357298"/>
                <a:ext cx="5302910" cy="3000396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cxnSp>
            <p:nvCxnSpPr>
              <p:cNvPr id="14" name="直接箭头连接符 13"/>
              <p:cNvCxnSpPr>
                <a:stCxn id="13" idx="3"/>
              </p:cNvCxnSpPr>
              <p:nvPr/>
            </p:nvCxnSpPr>
            <p:spPr>
              <a:xfrm>
                <a:off x="6588762" y="2857496"/>
                <a:ext cx="912196" cy="1588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524866" y="2279152"/>
                <a:ext cx="1418401" cy="1477328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Motherboard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Group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[</a:t>
                </a:r>
                <a:r>
                  <a:rPr lang="en-US" altLang="zh-CN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r>
                  <a:rPr lang="zh-CN" altLang="en-US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]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[</a:t>
                </a:r>
                <a:r>
                  <a:rPr lang="en-US" altLang="zh-CN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r>
                  <a:rPr lang="zh-CN" altLang="en-US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4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]</a:t>
                </a:r>
              </a:p>
              <a:p>
                <a:r>
                  <a:rPr lang="en-US" altLang="zh-CN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 </a:t>
                </a:r>
                <a:endParaRPr lang="zh-CN" altLang="en-US" dirty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332178" y="3643314"/>
              <a:ext cx="5184576" cy="642942"/>
            </a:xfrm>
            <a:prstGeom prst="rect">
              <a:avLst/>
            </a:prstGeom>
            <a:noFill/>
            <a:ln w="50800" cmpd="thinThick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  <a:latin typeface="Calibri"/>
                <a:ea typeface="宋体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57290" y="2143116"/>
              <a:ext cx="5143536" cy="642942"/>
            </a:xfrm>
            <a:prstGeom prst="rect">
              <a:avLst/>
            </a:prstGeom>
            <a:noFill/>
            <a:ln w="50800" cmpd="thinThick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  <a:latin typeface="Calibri"/>
                <a:ea typeface="宋体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57290" y="2857496"/>
              <a:ext cx="5143536" cy="642942"/>
            </a:xfrm>
            <a:prstGeom prst="rect">
              <a:avLst/>
            </a:prstGeom>
            <a:noFill/>
            <a:ln w="50800" cmpd="thinThick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  <a:latin typeface="Calibri"/>
                <a:ea typeface="宋体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32178" y="1428736"/>
              <a:ext cx="5184576" cy="642942"/>
            </a:xfrm>
            <a:prstGeom prst="rect">
              <a:avLst/>
            </a:prstGeom>
            <a:noFill/>
            <a:ln w="50800" cmpd="thinThick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  <a:latin typeface="Calibri"/>
                <a:ea typeface="宋体"/>
              </a:endParaRPr>
            </a:p>
          </p:txBody>
        </p:sp>
      </p:grpSp>
      <p:grpSp>
        <p:nvGrpSpPr>
          <p:cNvPr id="5" name="组合 12"/>
          <p:cNvGrpSpPr/>
          <p:nvPr/>
        </p:nvGrpSpPr>
        <p:grpSpPr>
          <a:xfrm>
            <a:off x="1318953" y="4569642"/>
            <a:ext cx="4476782" cy="1687628"/>
            <a:chOff x="1357290" y="4546608"/>
            <a:chExt cx="3357586" cy="1687628"/>
          </a:xfrm>
        </p:grpSpPr>
        <p:sp>
          <p:nvSpPr>
            <p:cNvPr id="20" name="矩形 19"/>
            <p:cNvSpPr/>
            <p:nvPr/>
          </p:nvSpPr>
          <p:spPr>
            <a:xfrm>
              <a:off x="1357290" y="4546608"/>
              <a:ext cx="3357586" cy="9288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cxnSp>
          <p:nvCxnSpPr>
            <p:cNvPr id="21" name="直接箭头连接符 20"/>
            <p:cNvCxnSpPr>
              <a:endCxn id="22" idx="0"/>
            </p:cNvCxnSpPr>
            <p:nvPr/>
          </p:nvCxnSpPr>
          <p:spPr>
            <a:xfrm flipH="1">
              <a:off x="3056116" y="5514156"/>
              <a:ext cx="74607" cy="350748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3457" y="5864904"/>
              <a:ext cx="3225319" cy="369332"/>
            </a:xfrm>
            <a:prstGeom prst="rect">
              <a:avLst/>
            </a:prstGeom>
            <a:noFill/>
            <a:ln w="57150" cmpd="thickThin">
              <a:solidFill>
                <a:srgbClr val="FF2C2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Storage Module, Up to 16* 2.5’HDD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22"/>
          <p:cNvGrpSpPr/>
          <p:nvPr/>
        </p:nvGrpSpPr>
        <p:grpSpPr>
          <a:xfrm>
            <a:off x="5889468" y="4518240"/>
            <a:ext cx="3090063" cy="1748314"/>
            <a:chOff x="4786314" y="4786322"/>
            <a:chExt cx="2317547" cy="1748314"/>
          </a:xfrm>
        </p:grpSpPr>
        <p:sp>
          <p:nvSpPr>
            <p:cNvPr id="24" name="左箭头 23"/>
            <p:cNvSpPr/>
            <p:nvPr/>
          </p:nvSpPr>
          <p:spPr>
            <a:xfrm>
              <a:off x="4832352" y="4949836"/>
              <a:ext cx="180000" cy="108000"/>
            </a:xfrm>
            <a:prstGeom prst="leftArrow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grpSp>
          <p:nvGrpSpPr>
            <p:cNvPr id="8" name="组合 21"/>
            <p:cNvGrpSpPr/>
            <p:nvPr/>
          </p:nvGrpSpPr>
          <p:grpSpPr>
            <a:xfrm>
              <a:off x="4786314" y="4786322"/>
              <a:ext cx="2317547" cy="1748314"/>
              <a:chOff x="4786314" y="4786322"/>
              <a:chExt cx="2317547" cy="174831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4786314" y="4786322"/>
                <a:ext cx="1928826" cy="1000238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cxnSp>
            <p:nvCxnSpPr>
              <p:cNvPr id="27" name="直接箭头连接符 18"/>
              <p:cNvCxnSpPr/>
              <p:nvPr/>
            </p:nvCxnSpPr>
            <p:spPr>
              <a:xfrm>
                <a:off x="5788034" y="5786454"/>
                <a:ext cx="8102" cy="37885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5148064" y="6165304"/>
                <a:ext cx="1955797" cy="369332"/>
              </a:xfrm>
              <a:prstGeom prst="rect">
                <a:avLst/>
              </a:prstGeom>
              <a:noFill/>
              <a:ln w="57150" cmpd="thickThin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Touch Monitor Screen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29" name="图片 28" descr="正视图标号(翻屏）副本.jpg"/>
          <p:cNvPicPr>
            <a:picLocks noChangeAspect="1"/>
          </p:cNvPicPr>
          <p:nvPr/>
        </p:nvPicPr>
        <p:blipFill>
          <a:blip r:embed="rId3" cstate="print"/>
          <a:srcRect l="6054" t="7031" r="8984" b="8984"/>
          <a:stretch>
            <a:fillRect/>
          </a:stretch>
        </p:blipFill>
        <p:spPr>
          <a:xfrm>
            <a:off x="571463" y="1144705"/>
            <a:ext cx="8584645" cy="4670567"/>
          </a:xfrm>
          <a:prstGeom prst="rect">
            <a:avLst/>
          </a:prstGeom>
        </p:spPr>
      </p:pic>
      <p:cxnSp>
        <p:nvCxnSpPr>
          <p:cNvPr id="30" name="直接箭头连接符 29"/>
          <p:cNvCxnSpPr>
            <a:stCxn id="29" idx="1"/>
          </p:cNvCxnSpPr>
          <p:nvPr/>
        </p:nvCxnSpPr>
        <p:spPr>
          <a:xfrm>
            <a:off x="571465" y="3479981"/>
            <a:ext cx="3833424" cy="231056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58"/>
          <p:cNvGrpSpPr/>
          <p:nvPr/>
        </p:nvGrpSpPr>
        <p:grpSpPr>
          <a:xfrm>
            <a:off x="6947852" y="4365887"/>
            <a:ext cx="4592485" cy="1200329"/>
            <a:chOff x="5691519" y="4143380"/>
            <a:chExt cx="3370192" cy="1200329"/>
          </a:xfrm>
        </p:grpSpPr>
        <p:cxnSp>
          <p:nvCxnSpPr>
            <p:cNvPr id="32" name="肘形连接符 31"/>
            <p:cNvCxnSpPr/>
            <p:nvPr/>
          </p:nvCxnSpPr>
          <p:spPr>
            <a:xfrm>
              <a:off x="5691519" y="4652966"/>
              <a:ext cx="1690976" cy="12700"/>
            </a:xfrm>
            <a:prstGeom prst="bentConnector3">
              <a:avLst>
                <a:gd name="adj1" fmla="val 1038"/>
              </a:avLst>
            </a:prstGeom>
            <a:ln w="34925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57"/>
            <p:cNvGrpSpPr/>
            <p:nvPr/>
          </p:nvGrpSpPr>
          <p:grpSpPr>
            <a:xfrm>
              <a:off x="7458093" y="4143380"/>
              <a:ext cx="1603618" cy="1200329"/>
              <a:chOff x="7458095" y="4143380"/>
              <a:chExt cx="1603618" cy="120032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458095" y="4143380"/>
                <a:ext cx="1603618" cy="1200329"/>
              </a:xfrm>
              <a:prstGeom prst="rect">
                <a:avLst/>
              </a:prstGeom>
              <a:noFill/>
              <a:ln w="57150" cmpd="thickThin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Symbol" charset="2"/>
                  <a:buChar char="-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VGA</a:t>
                </a:r>
              </a:p>
              <a:p>
                <a:pPr marL="285750" indent="-285750">
                  <a:buFont typeface="Symbol" charset="2"/>
                  <a:buChar char="-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USB</a:t>
                </a:r>
              </a:p>
              <a:p>
                <a:pPr marL="285750" indent="-285750">
                  <a:buFont typeface="Symbol" charset="2"/>
                  <a:buChar char="-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DVD</a:t>
                </a:r>
              </a:p>
              <a:p>
                <a:pPr marL="285750" indent="-285750">
                  <a:buFont typeface="Symbol" charset="2"/>
                  <a:buChar char="-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Tape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(Optional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）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75558" y="4400556"/>
                <a:ext cx="1192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solidFill>
                    <a:srgbClr val="FF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500958" y="4641856"/>
                <a:ext cx="1192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solidFill>
                    <a:srgbClr val="FF0000"/>
                  </a:solidFill>
                  <a:latin typeface="Calibri"/>
                  <a:ea typeface="宋体"/>
                </a:endParaRPr>
              </a:p>
            </p:txBody>
          </p:sp>
        </p:grpSp>
      </p:grpSp>
      <p:grpSp>
        <p:nvGrpSpPr>
          <p:cNvPr id="18" name="组合 71"/>
          <p:cNvGrpSpPr/>
          <p:nvPr/>
        </p:nvGrpSpPr>
        <p:grpSpPr>
          <a:xfrm>
            <a:off x="5859016" y="1362476"/>
            <a:ext cx="5807967" cy="3672408"/>
            <a:chOff x="4788024" y="1052736"/>
            <a:chExt cx="4355976" cy="3672408"/>
          </a:xfrm>
        </p:grpSpPr>
        <p:pic>
          <p:nvPicPr>
            <p:cNvPr id="38" name="图片 37" descr="液晶屏2.png"/>
            <p:cNvPicPr>
              <a:picLocks noChangeAspect="1"/>
            </p:cNvPicPr>
            <p:nvPr/>
          </p:nvPicPr>
          <p:blipFill>
            <a:blip r:embed="rId4" cstate="print"/>
            <a:srcRect r="57813" b="63889"/>
            <a:stretch>
              <a:fillRect/>
            </a:stretch>
          </p:blipFill>
          <p:spPr>
            <a:xfrm>
              <a:off x="5039544" y="1052736"/>
              <a:ext cx="4104456" cy="2088232"/>
            </a:xfrm>
            <a:prstGeom prst="rect">
              <a:avLst/>
            </a:prstGeom>
          </p:spPr>
        </p:pic>
        <p:cxnSp>
          <p:nvCxnSpPr>
            <p:cNvPr id="39" name="直接连接符 38"/>
            <p:cNvCxnSpPr/>
            <p:nvPr/>
          </p:nvCxnSpPr>
          <p:spPr>
            <a:xfrm flipV="1">
              <a:off x="4788024" y="3212976"/>
              <a:ext cx="216024" cy="15121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6732240" y="3140968"/>
              <a:ext cx="2411760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altLang="zh-CN" dirty="0">
                <a:solidFill>
                  <a:prstClr val="black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I980-G10 </a:t>
            </a:r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Back</a:t>
            </a:r>
            <a:r>
              <a:rPr lang="zh-CN" altLang="en-US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Panel</a:t>
            </a:r>
            <a:endParaRPr lang="zh-CN" altLang="en-US" dirty="0">
              <a:solidFill>
                <a:prstClr val="black"/>
              </a:solidFill>
              <a:latin typeface="微软雅黑"/>
              <a:ea typeface="微软雅黑"/>
              <a:cs typeface="微软雅黑"/>
              <a:sym typeface="Arial" pitchFamily="34" charset="0"/>
            </a:endParaRPr>
          </a:p>
        </p:txBody>
      </p:sp>
      <p:pic>
        <p:nvPicPr>
          <p:cNvPr id="37" name="图片 36" descr="I980back副本副本.png"/>
          <p:cNvPicPr>
            <a:picLocks noChangeAspect="1"/>
          </p:cNvPicPr>
          <p:nvPr/>
        </p:nvPicPr>
        <p:blipFill>
          <a:blip r:embed="rId2" cstate="print"/>
          <a:srcRect l="17188" t="2778" r="16406" b="1388"/>
          <a:stretch>
            <a:fillRect/>
          </a:stretch>
        </p:blipFill>
        <p:spPr>
          <a:xfrm>
            <a:off x="2666975" y="1662438"/>
            <a:ext cx="6572296" cy="4001368"/>
          </a:xfrm>
          <a:prstGeom prst="rect">
            <a:avLst/>
          </a:prstGeom>
        </p:spPr>
      </p:pic>
      <p:pic>
        <p:nvPicPr>
          <p:cNvPr id="41" name="图片 40" descr="产品后视图副本副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257" y="1721898"/>
            <a:ext cx="6919149" cy="3929090"/>
          </a:xfrm>
          <a:prstGeom prst="rect">
            <a:avLst/>
          </a:prstGeom>
        </p:spPr>
      </p:pic>
      <p:grpSp>
        <p:nvGrpSpPr>
          <p:cNvPr id="2" name="组合 8"/>
          <p:cNvGrpSpPr/>
          <p:nvPr/>
        </p:nvGrpSpPr>
        <p:grpSpPr>
          <a:xfrm>
            <a:off x="121790" y="2081949"/>
            <a:ext cx="2674080" cy="1754327"/>
            <a:chOff x="1130796" y="2508286"/>
            <a:chExt cx="2005560" cy="1754327"/>
          </a:xfrm>
        </p:grpSpPr>
        <p:cxnSp>
          <p:nvCxnSpPr>
            <p:cNvPr id="43" name="直接箭头连接符 42"/>
            <p:cNvCxnSpPr/>
            <p:nvPr/>
          </p:nvCxnSpPr>
          <p:spPr>
            <a:xfrm flipV="1">
              <a:off x="2659134" y="2796318"/>
              <a:ext cx="477222" cy="8672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130796" y="2508286"/>
              <a:ext cx="1528339" cy="1754327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ü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Power Module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4* 2000W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2+1, 3+1, 2+2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R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edundant Mode</a:t>
              </a:r>
              <a:endParaRPr lang="zh-CN" altLang="en-US" dirty="0">
                <a:solidFill>
                  <a:srgbClr val="FF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952474" y="4674226"/>
            <a:ext cx="2235037" cy="500808"/>
            <a:chOff x="642942" y="2440268"/>
            <a:chExt cx="1676278" cy="500808"/>
          </a:xfrm>
        </p:grpSpPr>
        <p:cxnSp>
          <p:nvCxnSpPr>
            <p:cNvPr id="46" name="直接箭头连接符 45"/>
            <p:cNvCxnSpPr/>
            <p:nvPr/>
          </p:nvCxnSpPr>
          <p:spPr>
            <a:xfrm>
              <a:off x="1548266" y="2440268"/>
              <a:ext cx="770954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42942" y="2571744"/>
              <a:ext cx="128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rgbClr val="FF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" name="组合 70"/>
          <p:cNvGrpSpPr/>
          <p:nvPr/>
        </p:nvGrpSpPr>
        <p:grpSpPr>
          <a:xfrm>
            <a:off x="3417584" y="1805306"/>
            <a:ext cx="8639578" cy="3643338"/>
            <a:chOff x="2563186" y="2000240"/>
            <a:chExt cx="6479684" cy="3643338"/>
          </a:xfrm>
        </p:grpSpPr>
        <p:grpSp>
          <p:nvGrpSpPr>
            <p:cNvPr id="6" name="组合 59"/>
            <p:cNvGrpSpPr/>
            <p:nvPr/>
          </p:nvGrpSpPr>
          <p:grpSpPr>
            <a:xfrm>
              <a:off x="2563186" y="2000240"/>
              <a:ext cx="4745118" cy="3643338"/>
              <a:chOff x="2563186" y="2000240"/>
              <a:chExt cx="4745118" cy="3643338"/>
            </a:xfrm>
          </p:grpSpPr>
          <p:sp>
            <p:nvSpPr>
              <p:cNvPr id="55" name="圆角矩形 54"/>
              <p:cNvSpPr/>
              <p:nvPr/>
            </p:nvSpPr>
            <p:spPr>
              <a:xfrm>
                <a:off x="2563186" y="2000240"/>
                <a:ext cx="928694" cy="3643338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cxnSp>
            <p:nvCxnSpPr>
              <p:cNvPr id="56" name="直接箭头连接符 55"/>
              <p:cNvCxnSpPr/>
              <p:nvPr/>
            </p:nvCxnSpPr>
            <p:spPr>
              <a:xfrm flipH="1">
                <a:off x="3059832" y="3501008"/>
                <a:ext cx="424847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olid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6"/>
            <p:cNvGrpSpPr/>
            <p:nvPr/>
          </p:nvGrpSpPr>
          <p:grpSpPr>
            <a:xfrm>
              <a:off x="5436096" y="2000240"/>
              <a:ext cx="3606774" cy="3643338"/>
              <a:chOff x="5436096" y="2000240"/>
              <a:chExt cx="3606774" cy="3643338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5436096" y="2000240"/>
                <a:ext cx="928694" cy="3643338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8" name="组合 58"/>
              <p:cNvGrpSpPr/>
              <p:nvPr/>
            </p:nvGrpSpPr>
            <p:grpSpPr>
              <a:xfrm>
                <a:off x="6084168" y="2780928"/>
                <a:ext cx="2958702" cy="646331"/>
                <a:chOff x="6084168" y="2780928"/>
                <a:chExt cx="2958702" cy="646331"/>
              </a:xfrm>
            </p:grpSpPr>
            <p:cxnSp>
              <p:nvCxnSpPr>
                <p:cNvPr id="53" name="直接箭头连接符 52"/>
                <p:cNvCxnSpPr/>
                <p:nvPr/>
              </p:nvCxnSpPr>
              <p:spPr>
                <a:xfrm>
                  <a:off x="6084168" y="3212976"/>
                  <a:ext cx="1273914" cy="329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7462612" y="2780928"/>
                  <a:ext cx="1580258" cy="646331"/>
                </a:xfrm>
                <a:prstGeom prst="rect">
                  <a:avLst/>
                </a:prstGeom>
                <a:noFill/>
                <a:ln w="57150" cmpd="thickThin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Up to 8 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hot swap redundant fan</a:t>
                  </a:r>
                  <a:endPara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9" name="组合 79"/>
          <p:cNvGrpSpPr/>
          <p:nvPr/>
        </p:nvGrpSpPr>
        <p:grpSpPr>
          <a:xfrm>
            <a:off x="4175787" y="785794"/>
            <a:ext cx="4608512" cy="3662718"/>
            <a:chOff x="3131840" y="980728"/>
            <a:chExt cx="3456384" cy="3662718"/>
          </a:xfrm>
        </p:grpSpPr>
        <p:grpSp>
          <p:nvGrpSpPr>
            <p:cNvPr id="10" name="组合 71"/>
            <p:cNvGrpSpPr/>
            <p:nvPr/>
          </p:nvGrpSpPr>
          <p:grpSpPr>
            <a:xfrm>
              <a:off x="3357554" y="1000108"/>
              <a:ext cx="2357454" cy="3643338"/>
              <a:chOff x="3357554" y="1000108"/>
              <a:chExt cx="2357454" cy="3643338"/>
            </a:xfrm>
          </p:grpSpPr>
          <p:grpSp>
            <p:nvGrpSpPr>
              <p:cNvPr id="11" name="组合 64"/>
              <p:cNvGrpSpPr/>
              <p:nvPr/>
            </p:nvGrpSpPr>
            <p:grpSpPr>
              <a:xfrm>
                <a:off x="3357554" y="1000108"/>
                <a:ext cx="1285884" cy="3643338"/>
                <a:chOff x="3357554" y="1000108"/>
                <a:chExt cx="1285884" cy="3643338"/>
              </a:xfrm>
            </p:grpSpPr>
            <p:sp>
              <p:nvSpPr>
                <p:cNvPr id="66" name="圆角矩形 65"/>
                <p:cNvSpPr/>
                <p:nvPr/>
              </p:nvSpPr>
              <p:spPr>
                <a:xfrm>
                  <a:off x="3491880" y="2000240"/>
                  <a:ext cx="928694" cy="2643206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Calibri"/>
                    <a:ea typeface="宋体"/>
                  </a:endParaRPr>
                </a:p>
              </p:txBody>
            </p:sp>
            <p:grpSp>
              <p:nvGrpSpPr>
                <p:cNvPr id="12" name="组合 56"/>
                <p:cNvGrpSpPr/>
                <p:nvPr/>
              </p:nvGrpSpPr>
              <p:grpSpPr>
                <a:xfrm>
                  <a:off x="3357554" y="1000108"/>
                  <a:ext cx="1285884" cy="1643074"/>
                  <a:chOff x="3357554" y="1000108"/>
                  <a:chExt cx="1285884" cy="1643074"/>
                </a:xfrm>
              </p:grpSpPr>
              <p:cxnSp>
                <p:nvCxnSpPr>
                  <p:cNvPr id="68" name="直接箭头连接符 67"/>
                  <p:cNvCxnSpPr/>
                  <p:nvPr/>
                </p:nvCxnSpPr>
                <p:spPr>
                  <a:xfrm flipH="1" flipV="1">
                    <a:off x="4067944" y="1916832"/>
                    <a:ext cx="3990" cy="726350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3357554" y="1000108"/>
                    <a:ext cx="12858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>
                      <a:solidFill>
                        <a:srgbClr val="00B050"/>
                      </a:solidFill>
                      <a:latin typeface="Calibri"/>
                      <a:ea typeface="宋体"/>
                    </a:endParaRPr>
                  </a:p>
                </p:txBody>
              </p:sp>
            </p:grpSp>
          </p:grpSp>
          <p:grpSp>
            <p:nvGrpSpPr>
              <p:cNvPr id="13" name="组合 65"/>
              <p:cNvGrpSpPr/>
              <p:nvPr/>
            </p:nvGrpSpPr>
            <p:grpSpPr>
              <a:xfrm>
                <a:off x="4427984" y="1000108"/>
                <a:ext cx="1287024" cy="3643338"/>
                <a:chOff x="4427984" y="1000108"/>
                <a:chExt cx="1287024" cy="3643338"/>
              </a:xfrm>
            </p:grpSpPr>
            <p:grpSp>
              <p:nvGrpSpPr>
                <p:cNvPr id="14" name="组合 57"/>
                <p:cNvGrpSpPr/>
                <p:nvPr/>
              </p:nvGrpSpPr>
              <p:grpSpPr>
                <a:xfrm>
                  <a:off x="4572000" y="1000108"/>
                  <a:ext cx="1143008" cy="1572430"/>
                  <a:chOff x="4572000" y="1000108"/>
                  <a:chExt cx="1143008" cy="1572430"/>
                </a:xfrm>
              </p:grpSpPr>
              <p:cxnSp>
                <p:nvCxnSpPr>
                  <p:cNvPr id="64" name="直接箭头连接符 63"/>
                  <p:cNvCxnSpPr/>
                  <p:nvPr/>
                </p:nvCxnSpPr>
                <p:spPr>
                  <a:xfrm flipV="1">
                    <a:off x="4856958" y="1916832"/>
                    <a:ext cx="3074" cy="655706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4572000" y="1000108"/>
                    <a:ext cx="11430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>
                      <a:solidFill>
                        <a:srgbClr val="00B050"/>
                      </a:solidFill>
                      <a:latin typeface="Calibri"/>
                      <a:ea typeface="宋体"/>
                    </a:endParaRPr>
                  </a:p>
                </p:txBody>
              </p:sp>
            </p:grpSp>
            <p:sp>
              <p:nvSpPr>
                <p:cNvPr id="63" name="圆角矩形 62"/>
                <p:cNvSpPr/>
                <p:nvPr/>
              </p:nvSpPr>
              <p:spPr>
                <a:xfrm>
                  <a:off x="4427984" y="2000240"/>
                  <a:ext cx="928694" cy="2643206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Calibri"/>
                    <a:ea typeface="宋体"/>
                  </a:endParaRPr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>
              <a:off x="3131840" y="980728"/>
              <a:ext cx="3456384" cy="923330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Hot-</a:t>
              </a:r>
              <a:r>
                <a:rPr lang="zh-CN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</a:t>
              </a:r>
              <a:r>
                <a:rPr lang="en-US" altLang="zh-CN" dirty="0" err="1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wappable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IOE Module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Support 16*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X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8 /4*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X16 PCI-E Cards, 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Support GPU</a:t>
              </a:r>
              <a:endParaRPr lang="zh-CN" altLang="en-US" dirty="0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5" name="组合 69"/>
          <p:cNvGrpSpPr/>
          <p:nvPr/>
        </p:nvGrpSpPr>
        <p:grpSpPr>
          <a:xfrm>
            <a:off x="4559830" y="4458202"/>
            <a:ext cx="3168352" cy="1739225"/>
            <a:chOff x="3419872" y="4653136"/>
            <a:chExt cx="2376264" cy="1739225"/>
          </a:xfrm>
        </p:grpSpPr>
        <p:grpSp>
          <p:nvGrpSpPr>
            <p:cNvPr id="16" name="组合 61"/>
            <p:cNvGrpSpPr/>
            <p:nvPr/>
          </p:nvGrpSpPr>
          <p:grpSpPr>
            <a:xfrm>
              <a:off x="3500430" y="4653136"/>
              <a:ext cx="1857388" cy="1348862"/>
              <a:chOff x="3500430" y="4653136"/>
              <a:chExt cx="1857388" cy="1348862"/>
            </a:xfrm>
          </p:grpSpPr>
          <p:sp>
            <p:nvSpPr>
              <p:cNvPr id="77" name="圆角矩形 76"/>
              <p:cNvSpPr/>
              <p:nvPr/>
            </p:nvSpPr>
            <p:spPr>
              <a:xfrm>
                <a:off x="3500430" y="4653136"/>
                <a:ext cx="1857388" cy="500066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cxnSp>
            <p:nvCxnSpPr>
              <p:cNvPr id="78" name="直接箭头连接符 77"/>
              <p:cNvCxnSpPr/>
              <p:nvPr/>
            </p:nvCxnSpPr>
            <p:spPr>
              <a:xfrm rot="5400000" flipH="1" flipV="1">
                <a:off x="3602758" y="5464804"/>
                <a:ext cx="10728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olid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62"/>
            <p:cNvGrpSpPr/>
            <p:nvPr/>
          </p:nvGrpSpPr>
          <p:grpSpPr>
            <a:xfrm>
              <a:off x="3419872" y="5161182"/>
              <a:ext cx="2376264" cy="1231179"/>
              <a:chOff x="3419872" y="5161182"/>
              <a:chExt cx="2376264" cy="1231179"/>
            </a:xfrm>
          </p:grpSpPr>
          <p:sp>
            <p:nvSpPr>
              <p:cNvPr id="73" name="圆角矩形 72"/>
              <p:cNvSpPr/>
              <p:nvPr/>
            </p:nvSpPr>
            <p:spPr>
              <a:xfrm>
                <a:off x="3500430" y="5161182"/>
                <a:ext cx="1857388" cy="500066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18" name="组合 55"/>
              <p:cNvGrpSpPr/>
              <p:nvPr/>
            </p:nvGrpSpPr>
            <p:grpSpPr>
              <a:xfrm>
                <a:off x="3419872" y="5429264"/>
                <a:ext cx="2376264" cy="963097"/>
                <a:chOff x="3419872" y="5429264"/>
                <a:chExt cx="2376264" cy="963097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3419872" y="6023029"/>
                  <a:ext cx="2376264" cy="369332"/>
                </a:xfrm>
                <a:prstGeom prst="rect">
                  <a:avLst/>
                </a:prstGeom>
                <a:noFill/>
                <a:ln w="57150" cmpd="thickThin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Dual ports 10 </a:t>
                  </a:r>
                  <a:r>
                    <a:rPr lang="en-US" altLang="zh-CN" dirty="0" err="1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GbE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 SFP</a:t>
                  </a:r>
                </a:p>
              </p:txBody>
            </p:sp>
            <p:cxnSp>
              <p:nvCxnSpPr>
                <p:cNvPr id="76" name="直接箭头连接符 75"/>
                <p:cNvCxnSpPr/>
                <p:nvPr/>
              </p:nvCxnSpPr>
              <p:spPr>
                <a:xfrm rot="5400000" flipH="1" flipV="1">
                  <a:off x="4429918" y="5714222"/>
                  <a:ext cx="571504" cy="158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9" name="矩形 78"/>
          <p:cNvSpPr/>
          <p:nvPr/>
        </p:nvSpPr>
        <p:spPr>
          <a:xfrm>
            <a:off x="2735629" y="1721906"/>
            <a:ext cx="672075" cy="24482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8496270" y="1721906"/>
            <a:ext cx="672075" cy="24482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cxnSp>
        <p:nvCxnSpPr>
          <p:cNvPr id="81" name="直接箭头连接符 80"/>
          <p:cNvCxnSpPr/>
          <p:nvPr/>
        </p:nvCxnSpPr>
        <p:spPr>
          <a:xfrm>
            <a:off x="2063555" y="3450090"/>
            <a:ext cx="6432715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/>
          <p:cNvSpPr/>
          <p:nvPr/>
        </p:nvSpPr>
        <p:spPr>
          <a:xfrm>
            <a:off x="2735629" y="4170170"/>
            <a:ext cx="672075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496270" y="4170170"/>
            <a:ext cx="672075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6588" y="4458203"/>
            <a:ext cx="2002978" cy="1200329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Management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VGA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Serial Port, 4* </a:t>
            </a:r>
            <a:r>
              <a:rPr lang="en-US" altLang="zh-CN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GbE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4* USB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2.0</a:t>
            </a:r>
            <a:endParaRPr lang="zh-CN" altLang="en-US" dirty="0">
              <a:solidFill>
                <a:srgbClr val="FF0000"/>
              </a:solidFill>
              <a:latin typeface="Calibri"/>
              <a:ea typeface="宋体"/>
            </a:endParaRPr>
          </a:p>
        </p:txBody>
      </p:sp>
      <p:cxnSp>
        <p:nvCxnSpPr>
          <p:cNvPr id="85" name="直接箭头连接符 84"/>
          <p:cNvCxnSpPr>
            <a:stCxn id="84" idx="3"/>
          </p:cNvCxnSpPr>
          <p:nvPr/>
        </p:nvCxnSpPr>
        <p:spPr>
          <a:xfrm>
            <a:off x="2159566" y="5058368"/>
            <a:ext cx="6336701" cy="119933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2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b="1" dirty="0"/>
              <a:t>I980-G10 </a:t>
            </a:r>
            <a:r>
              <a:rPr lang="en-US" b="1" dirty="0" smtClean="0"/>
              <a:t>Technical Features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284722" y="1000108"/>
            <a:ext cx="11856640" cy="2660010"/>
            <a:chOff x="213542" y="1000108"/>
            <a:chExt cx="8892480" cy="2660010"/>
          </a:xfrm>
        </p:grpSpPr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213542" y="1000108"/>
              <a:ext cx="8892480" cy="2660010"/>
            </a:xfrm>
            <a:custGeom>
              <a:avLst/>
              <a:gdLst/>
              <a:ahLst/>
              <a:cxnLst/>
              <a:rect l="l" t="t" r="r" b="b"/>
              <a:pathLst>
                <a:path w="8060500" h="2181333">
                  <a:moveTo>
                    <a:pt x="99680" y="0"/>
                  </a:moveTo>
                  <a:lnTo>
                    <a:pt x="680614" y="0"/>
                  </a:lnTo>
                  <a:lnTo>
                    <a:pt x="1739630" y="0"/>
                  </a:lnTo>
                  <a:lnTo>
                    <a:pt x="2320564" y="0"/>
                  </a:lnTo>
                  <a:cubicBezTo>
                    <a:pt x="2366399" y="0"/>
                    <a:pt x="2404335" y="33823"/>
                    <a:pt x="2409101" y="78116"/>
                  </a:cubicBezTo>
                  <a:lnTo>
                    <a:pt x="2414991" y="78116"/>
                  </a:lnTo>
                  <a:cubicBezTo>
                    <a:pt x="2482165" y="178776"/>
                    <a:pt x="2564617" y="302583"/>
                    <a:pt x="2647068" y="426986"/>
                  </a:cubicBezTo>
                  <a:cubicBezTo>
                    <a:pt x="2702392" y="504037"/>
                    <a:pt x="2770482" y="523300"/>
                    <a:pt x="2859850" y="529721"/>
                  </a:cubicBezTo>
                  <a:cubicBezTo>
                    <a:pt x="2860170" y="529721"/>
                    <a:pt x="5389987" y="526510"/>
                    <a:pt x="7919804" y="523300"/>
                  </a:cubicBezTo>
                  <a:cubicBezTo>
                    <a:pt x="8072983" y="523300"/>
                    <a:pt x="8060244" y="741543"/>
                    <a:pt x="8060240" y="741610"/>
                  </a:cubicBezTo>
                  <a:cubicBezTo>
                    <a:pt x="8060240" y="741610"/>
                    <a:pt x="8060240" y="1319490"/>
                    <a:pt x="8060240" y="1897370"/>
                  </a:cubicBezTo>
                  <a:cubicBezTo>
                    <a:pt x="8068750" y="2218415"/>
                    <a:pt x="7843202" y="2179890"/>
                    <a:pt x="7843202" y="2179890"/>
                  </a:cubicBezTo>
                  <a:cubicBezTo>
                    <a:pt x="7843202" y="2179890"/>
                    <a:pt x="4028023" y="2179890"/>
                    <a:pt x="214971" y="2179890"/>
                  </a:cubicBezTo>
                  <a:cubicBezTo>
                    <a:pt x="214790" y="2179911"/>
                    <a:pt x="-4192" y="2205463"/>
                    <a:pt x="62" y="1939106"/>
                  </a:cubicBezTo>
                  <a:cubicBezTo>
                    <a:pt x="62" y="1938919"/>
                    <a:pt x="62" y="1041027"/>
                    <a:pt x="62" y="78116"/>
                  </a:cubicBezTo>
                  <a:lnTo>
                    <a:pt x="11143" y="78116"/>
                  </a:lnTo>
                  <a:cubicBezTo>
                    <a:pt x="15909" y="33823"/>
                    <a:pt x="53845" y="0"/>
                    <a:pt x="99680" y="0"/>
                  </a:cubicBezTo>
                  <a:close/>
                </a:path>
              </a:pathLst>
            </a:cu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 flipV="1">
              <a:off x="511916" y="1720188"/>
              <a:ext cx="2429857" cy="216285"/>
            </a:xfrm>
            <a:custGeom>
              <a:avLst/>
              <a:gdLst>
                <a:gd name="G0" fmla="+- 3959 0 0"/>
                <a:gd name="G1" fmla="+- 21600 0 3959"/>
                <a:gd name="G2" fmla="*/ 3959 1 2"/>
                <a:gd name="G3" fmla="+- 21600 0 G2"/>
                <a:gd name="G4" fmla="+/ 3959 21600 2"/>
                <a:gd name="G5" fmla="+/ G1 0 2"/>
                <a:gd name="G6" fmla="*/ 21600 21600 3959"/>
                <a:gd name="G7" fmla="*/ G6 1 2"/>
                <a:gd name="G8" fmla="+- 21600 0 G7"/>
                <a:gd name="G9" fmla="*/ 21600 1 2"/>
                <a:gd name="G10" fmla="+- 3959 0 G9"/>
                <a:gd name="G11" fmla="?: G10 G8 0"/>
                <a:gd name="G12" fmla="?: G10 G7 21600"/>
                <a:gd name="T0" fmla="*/ 19620 w 21600"/>
                <a:gd name="T1" fmla="*/ 10800 h 21600"/>
                <a:gd name="T2" fmla="*/ 10800 w 21600"/>
                <a:gd name="T3" fmla="*/ 21600 h 21600"/>
                <a:gd name="T4" fmla="*/ 1980 w 21600"/>
                <a:gd name="T5" fmla="*/ 10800 h 21600"/>
                <a:gd name="T6" fmla="*/ 10800 w 21600"/>
                <a:gd name="T7" fmla="*/ 0 h 21600"/>
                <a:gd name="T8" fmla="*/ 3780 w 21600"/>
                <a:gd name="T9" fmla="*/ 3780 h 21600"/>
                <a:gd name="T10" fmla="*/ 17820 w 21600"/>
                <a:gd name="T11" fmla="*/ 1782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959" y="21600"/>
                  </a:lnTo>
                  <a:lnTo>
                    <a:pt x="1764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gray">
            <a:xfrm>
              <a:off x="3421355" y="1645655"/>
              <a:ext cx="2448272" cy="1802725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3384600" y="1936837"/>
              <a:ext cx="2509501" cy="3594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EAEA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40161" dir="4293903" algn="ctr" rotWithShape="0">
                      <a:srgbClr val="FFFFC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3408269" y="1960938"/>
              <a:ext cx="2364693" cy="321246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optical diagnosis</a:t>
              </a:r>
              <a:endPara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546288" y="2460314"/>
              <a:ext cx="22884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R="0" lvl="0" indent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2"/>
                </a:buClr>
                <a:buSzPts val="1400"/>
                <a:tabLst/>
                <a:defRPr kumimoji="0" sz="1400" b="0" i="0" u="none" strike="noStrike" cap="none" normalizeH="0" baseline="0">
                  <a:ln>
                    <a:noFill/>
                  </a:ln>
                  <a:effectLst/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pPr marL="342900" indent="-342900">
                <a:lnSpc>
                  <a:spcPct val="100000"/>
                </a:lnSpc>
                <a:buClrTx/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prstClr val="black"/>
                  </a:solidFill>
                </a:rPr>
                <a:t>F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ast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locate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the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failures</a:t>
              </a:r>
              <a:endParaRPr lang="zh-CN" altLang="en-US" sz="1600" dirty="0">
                <a:solidFill>
                  <a:prstClr val="black"/>
                </a:solidFill>
              </a:endParaRPr>
            </a:p>
            <a:p>
              <a:pPr marL="342900" indent="-342900">
                <a:lnSpc>
                  <a:spcPct val="100000"/>
                </a:lnSpc>
                <a:buClrTx/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prstClr val="black"/>
                  </a:solidFill>
                </a:rPr>
                <a:t>O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n-site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zh-CN" altLang="zh-CN" sz="1600" dirty="0" smtClean="0">
                  <a:solidFill>
                    <a:prstClr val="black"/>
                  </a:solidFill>
                </a:rPr>
                <a:t>m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onitoring</a:t>
              </a:r>
              <a:endParaRPr lang="en-US" altLang="zh-CN" sz="1600" dirty="0">
                <a:solidFill>
                  <a:prstClr val="black"/>
                </a:solidFill>
              </a:endParaRPr>
            </a:p>
            <a:p>
              <a:pPr marL="342900" indent="-342900">
                <a:lnSpc>
                  <a:spcPct val="100000"/>
                </a:lnSpc>
                <a:buClrTx/>
                <a:buFont typeface="Arial" panose="020B0604020202020204" pitchFamily="34" charset="0"/>
                <a:buChar char="•"/>
              </a:pPr>
              <a:r>
                <a:rPr lang="en-US" altLang="zh-CN" sz="1600" dirty="0" smtClean="0">
                  <a:solidFill>
                    <a:prstClr val="black"/>
                  </a:solidFill>
                </a:rPr>
                <a:t>First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usage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in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8-way</a:t>
              </a:r>
              <a:endParaRPr lang="zh-CN" alt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gray">
            <a:xfrm>
              <a:off x="565509" y="1792196"/>
              <a:ext cx="2486694" cy="1658709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>
              <a:off x="6205945" y="1919053"/>
              <a:ext cx="2496468" cy="1529328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5" name="AutoShape 16"/>
            <p:cNvSpPr>
              <a:spLocks noChangeArrowheads="1"/>
            </p:cNvSpPr>
            <p:nvPr/>
          </p:nvSpPr>
          <p:spPr bwMode="gray">
            <a:xfrm>
              <a:off x="576288" y="1939227"/>
              <a:ext cx="2509501" cy="3594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EAEA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40161" dir="4293903" algn="ctr" rotWithShape="0">
                      <a:srgbClr val="FFFFC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gray">
            <a:xfrm>
              <a:off x="493501" y="1959036"/>
              <a:ext cx="2558702" cy="309199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en-US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Hardware Partition</a:t>
              </a:r>
              <a:endPara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547182" y="2354136"/>
              <a:ext cx="2339258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SzPts val="1400"/>
                <a:buFont typeface="Arial"/>
                <a:buChar char="•"/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E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asy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switch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b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etween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8-way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or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*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way</a:t>
              </a:r>
            </a:p>
            <a:p>
              <a:pPr marL="285750" indent="-285750">
                <a:buSzPts val="1400"/>
                <a:buFont typeface="Arial"/>
                <a:buChar char="•"/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zh-CN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I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ndependent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expansion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of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core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zh-CN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c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omponents</a:t>
              </a:r>
              <a:endParaRPr lang="zh-CN" altLang="en-US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gray">
            <a:xfrm>
              <a:off x="6211723" y="1936212"/>
              <a:ext cx="2509501" cy="3594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EAEA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40161" dir="4293903" algn="ctr" rotWithShape="0">
                      <a:srgbClr val="FFFFC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gray">
            <a:xfrm>
              <a:off x="6214913" y="1975006"/>
              <a:ext cx="2364693" cy="321246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6277953" y="1905435"/>
              <a:ext cx="2449049" cy="415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993300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06481" tIns="53234" rIns="106481" bIns="5323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Redundancy</a:t>
              </a:r>
              <a:endParaRPr lang="zh-CN" alt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6192912" y="2361290"/>
              <a:ext cx="250950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85750" lvl="0" indent="-285750" fontAlgn="base">
                <a:spcBef>
                  <a:spcPct val="0"/>
                </a:spcBef>
                <a:spcAft>
                  <a:spcPct val="0"/>
                </a:spcAft>
                <a:buSzPts val="1400"/>
                <a:buFont typeface="Arial"/>
                <a:buChar char="•"/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A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ll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parts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can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Hot-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swappable</a:t>
              </a:r>
            </a:p>
            <a:p>
              <a:pPr marL="285750" lvl="0" indent="-285750" fontAlgn="base">
                <a:spcBef>
                  <a:spcPct val="0"/>
                </a:spcBef>
                <a:spcAft>
                  <a:spcPct val="0"/>
                </a:spcAft>
                <a:buSzPts val="1400"/>
                <a:buFont typeface="Arial"/>
                <a:buChar char="•"/>
              </a:pP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Support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PCIE/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F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ans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/Power/CPU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module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Hot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-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swappable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30" name="AutoShape 36"/>
            <p:cNvSpPr>
              <a:spLocks noChangeArrowheads="1"/>
            </p:cNvSpPr>
            <p:nvPr/>
          </p:nvSpPr>
          <p:spPr bwMode="gray">
            <a:xfrm flipV="1">
              <a:off x="3325625" y="1720188"/>
              <a:ext cx="2496468" cy="238549"/>
            </a:xfrm>
            <a:custGeom>
              <a:avLst/>
              <a:gdLst>
                <a:gd name="G0" fmla="+- 3813 0 0"/>
                <a:gd name="G1" fmla="+- 21600 0 3813"/>
                <a:gd name="G2" fmla="*/ 3813 1 2"/>
                <a:gd name="G3" fmla="+- 21600 0 G2"/>
                <a:gd name="G4" fmla="+/ 3813 21600 2"/>
                <a:gd name="G5" fmla="+/ G1 0 2"/>
                <a:gd name="G6" fmla="*/ 21600 21600 3813"/>
                <a:gd name="G7" fmla="*/ G6 1 2"/>
                <a:gd name="G8" fmla="+- 21600 0 G7"/>
                <a:gd name="G9" fmla="*/ 21600 1 2"/>
                <a:gd name="G10" fmla="+- 3813 0 G9"/>
                <a:gd name="G11" fmla="?: G10 G8 0"/>
                <a:gd name="G12" fmla="?: G10 G7 21600"/>
                <a:gd name="T0" fmla="*/ 19693 w 21600"/>
                <a:gd name="T1" fmla="*/ 10800 h 21600"/>
                <a:gd name="T2" fmla="*/ 10800 w 21600"/>
                <a:gd name="T3" fmla="*/ 21600 h 21600"/>
                <a:gd name="T4" fmla="*/ 1907 w 21600"/>
                <a:gd name="T5" fmla="*/ 10800 h 21600"/>
                <a:gd name="T6" fmla="*/ 10800 w 21600"/>
                <a:gd name="T7" fmla="*/ 0 h 21600"/>
                <a:gd name="T8" fmla="*/ 3707 w 21600"/>
                <a:gd name="T9" fmla="*/ 3707 h 21600"/>
                <a:gd name="T10" fmla="*/ 17893 w 21600"/>
                <a:gd name="T11" fmla="*/ 1789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813" y="21600"/>
                  </a:lnTo>
                  <a:lnTo>
                    <a:pt x="1778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rot="10800000"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1" name="AutoShape 37"/>
            <p:cNvSpPr>
              <a:spLocks noChangeArrowheads="1"/>
            </p:cNvSpPr>
            <p:nvPr/>
          </p:nvSpPr>
          <p:spPr bwMode="gray">
            <a:xfrm flipV="1">
              <a:off x="6205945" y="1720186"/>
              <a:ext cx="2496468" cy="238549"/>
            </a:xfrm>
            <a:custGeom>
              <a:avLst/>
              <a:gdLst>
                <a:gd name="G0" fmla="+- 3813 0 0"/>
                <a:gd name="G1" fmla="+- 21600 0 3813"/>
                <a:gd name="G2" fmla="*/ 3813 1 2"/>
                <a:gd name="G3" fmla="+- 21600 0 G2"/>
                <a:gd name="G4" fmla="+/ 3813 21600 2"/>
                <a:gd name="G5" fmla="+/ G1 0 2"/>
                <a:gd name="G6" fmla="*/ 21600 21600 3813"/>
                <a:gd name="G7" fmla="*/ G6 1 2"/>
                <a:gd name="G8" fmla="+- 21600 0 G7"/>
                <a:gd name="G9" fmla="*/ 21600 1 2"/>
                <a:gd name="G10" fmla="+- 3813 0 G9"/>
                <a:gd name="G11" fmla="?: G10 G8 0"/>
                <a:gd name="G12" fmla="?: G10 G7 21600"/>
                <a:gd name="T0" fmla="*/ 19693 w 21600"/>
                <a:gd name="T1" fmla="*/ 10800 h 21600"/>
                <a:gd name="T2" fmla="*/ 10800 w 21600"/>
                <a:gd name="T3" fmla="*/ 21600 h 21600"/>
                <a:gd name="T4" fmla="*/ 1907 w 21600"/>
                <a:gd name="T5" fmla="*/ 10800 h 21600"/>
                <a:gd name="T6" fmla="*/ 10800 w 21600"/>
                <a:gd name="T7" fmla="*/ 0 h 21600"/>
                <a:gd name="T8" fmla="*/ 3707 w 21600"/>
                <a:gd name="T9" fmla="*/ 3707 h 21600"/>
                <a:gd name="T10" fmla="*/ 17893 w 21600"/>
                <a:gd name="T11" fmla="*/ 1789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813" y="21600"/>
                  </a:lnTo>
                  <a:lnTo>
                    <a:pt x="1778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rot="10800000"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5363" y="3645027"/>
            <a:ext cx="11856640" cy="2806464"/>
            <a:chOff x="251521" y="3664403"/>
            <a:chExt cx="8892479" cy="2806464"/>
          </a:xfrm>
        </p:grpSpPr>
        <p:sp>
          <p:nvSpPr>
            <p:cNvPr id="6" name="圆角矩形 47"/>
            <p:cNvSpPr/>
            <p:nvPr/>
          </p:nvSpPr>
          <p:spPr>
            <a:xfrm>
              <a:off x="251521" y="3664403"/>
              <a:ext cx="8892479" cy="2806464"/>
            </a:xfrm>
            <a:custGeom>
              <a:avLst/>
              <a:gdLst/>
              <a:ahLst/>
              <a:cxnLst/>
              <a:rect l="l" t="t" r="r" b="b"/>
              <a:pathLst>
                <a:path w="8060499" h="2170190">
                  <a:moveTo>
                    <a:pt x="186046" y="209"/>
                  </a:moveTo>
                  <a:cubicBezTo>
                    <a:pt x="194848" y="-189"/>
                    <a:pt x="202241" y="39"/>
                    <a:pt x="207623" y="395"/>
                  </a:cubicBezTo>
                  <a:lnTo>
                    <a:pt x="217298" y="1377"/>
                  </a:lnTo>
                  <a:cubicBezTo>
                    <a:pt x="217625" y="1377"/>
                    <a:pt x="4032640" y="1377"/>
                    <a:pt x="7845529" y="1377"/>
                  </a:cubicBezTo>
                  <a:cubicBezTo>
                    <a:pt x="7845629" y="1366"/>
                    <a:pt x="8064693" y="-23078"/>
                    <a:pt x="8060438" y="231183"/>
                  </a:cubicBezTo>
                  <a:cubicBezTo>
                    <a:pt x="8060438" y="231267"/>
                    <a:pt x="8060438" y="1129460"/>
                    <a:pt x="8060438" y="2072910"/>
                  </a:cubicBezTo>
                  <a:lnTo>
                    <a:pt x="8054088" y="2072910"/>
                  </a:lnTo>
                  <a:lnTo>
                    <a:pt x="8054088" y="2077118"/>
                  </a:lnTo>
                  <a:cubicBezTo>
                    <a:pt x="8054088" y="2128520"/>
                    <a:pt x="8012418" y="2170190"/>
                    <a:pt x="7961016" y="2170190"/>
                  </a:cubicBezTo>
                  <a:lnTo>
                    <a:pt x="7420044" y="2170190"/>
                  </a:lnTo>
                  <a:lnTo>
                    <a:pt x="6235696" y="2170190"/>
                  </a:lnTo>
                  <a:lnTo>
                    <a:pt x="5848288" y="2170190"/>
                  </a:lnTo>
                  <a:cubicBezTo>
                    <a:pt x="5780668" y="2170190"/>
                    <a:pt x="5722277" y="2130677"/>
                    <a:pt x="5696136" y="2072910"/>
                  </a:cubicBezTo>
                  <a:lnTo>
                    <a:pt x="5691378" y="2072910"/>
                  </a:lnTo>
                  <a:cubicBezTo>
                    <a:pt x="5618251" y="1968430"/>
                    <a:pt x="5515842" y="1821835"/>
                    <a:pt x="5413432" y="1674364"/>
                  </a:cubicBezTo>
                  <a:cubicBezTo>
                    <a:pt x="5358108" y="1600826"/>
                    <a:pt x="5290018" y="1582441"/>
                    <a:pt x="5200650" y="1576313"/>
                  </a:cubicBezTo>
                  <a:cubicBezTo>
                    <a:pt x="5200418" y="1576313"/>
                    <a:pt x="2670557" y="1579377"/>
                    <a:pt x="140696" y="1582441"/>
                  </a:cubicBezTo>
                  <a:cubicBezTo>
                    <a:pt x="-12505" y="1582441"/>
                    <a:pt x="260" y="1374088"/>
                    <a:pt x="260" y="1374084"/>
                  </a:cubicBezTo>
                  <a:cubicBezTo>
                    <a:pt x="260" y="1373888"/>
                    <a:pt x="260" y="822452"/>
                    <a:pt x="260" y="271016"/>
                  </a:cubicBezTo>
                  <a:cubicBezTo>
                    <a:pt x="-6256" y="36422"/>
                    <a:pt x="124429" y="2993"/>
                    <a:pt x="186046" y="209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AutoShape 26"/>
            <p:cNvSpPr>
              <a:spLocks noChangeArrowheads="1"/>
            </p:cNvSpPr>
            <p:nvPr/>
          </p:nvSpPr>
          <p:spPr bwMode="gray">
            <a:xfrm>
              <a:off x="2627874" y="3736411"/>
              <a:ext cx="2052000" cy="1800000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AutoShape 27"/>
            <p:cNvSpPr>
              <a:spLocks noChangeArrowheads="1"/>
            </p:cNvSpPr>
            <p:nvPr/>
          </p:nvSpPr>
          <p:spPr bwMode="gray">
            <a:xfrm>
              <a:off x="2678476" y="3788700"/>
              <a:ext cx="1847473" cy="3594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EAEA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40161" dir="4293903" algn="ctr" rotWithShape="0">
                      <a:srgbClr val="FFFFC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gray">
            <a:xfrm>
              <a:off x="438466" y="3736411"/>
              <a:ext cx="2052000" cy="1800000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AutoShape 31"/>
            <p:cNvSpPr>
              <a:spLocks noChangeArrowheads="1"/>
            </p:cNvSpPr>
            <p:nvPr/>
          </p:nvSpPr>
          <p:spPr bwMode="gray">
            <a:xfrm>
              <a:off x="425958" y="3788700"/>
              <a:ext cx="1847473" cy="3594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EAEA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40161" dir="4293903" algn="ctr" rotWithShape="0">
                      <a:srgbClr val="FFFFC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AutoShape 32"/>
            <p:cNvSpPr>
              <a:spLocks noChangeArrowheads="1"/>
            </p:cNvSpPr>
            <p:nvPr/>
          </p:nvSpPr>
          <p:spPr bwMode="gray">
            <a:xfrm>
              <a:off x="408818" y="3807149"/>
              <a:ext cx="2089544" cy="326528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en-US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Touch Monitor</a:t>
              </a:r>
              <a:endPara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8" name="Text Box 34"/>
            <p:cNvSpPr txBox="1">
              <a:spLocks noChangeArrowheads="1"/>
            </p:cNvSpPr>
            <p:nvPr/>
          </p:nvSpPr>
          <p:spPr bwMode="auto">
            <a:xfrm>
              <a:off x="402545" y="4240297"/>
              <a:ext cx="2076869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Full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perspective</a:t>
              </a:r>
              <a:endParaRPr lang="en-US" altLang="zh-CN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The most complete state monitoring 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I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dentity authentication</a:t>
              </a:r>
              <a:endParaRPr lang="zh-CN" altLang="en-US" sz="16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9" name="Text Box 35"/>
            <p:cNvSpPr txBox="1">
              <a:spLocks noChangeArrowheads="1"/>
            </p:cNvSpPr>
            <p:nvPr/>
          </p:nvSpPr>
          <p:spPr bwMode="auto">
            <a:xfrm>
              <a:off x="2627784" y="4286126"/>
              <a:ext cx="197976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285750" marR="0" lvl="0" indent="-28575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Pts val="1400"/>
                <a:buFont typeface="Arial" panose="020B0604020202020204" pitchFamily="34" charset="0"/>
                <a:buChar char="•"/>
                <a:tabLst/>
                <a:defRPr sz="1400"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r>
                <a:rPr lang="en-US" altLang="zh-CN" dirty="0">
                  <a:solidFill>
                    <a:prstClr val="black"/>
                  </a:solidFill>
                </a:rPr>
                <a:t> post 80 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code</a:t>
              </a:r>
            </a:p>
            <a:p>
              <a:r>
                <a:rPr lang="en-US" altLang="zh-CN" dirty="0" smtClean="0">
                  <a:solidFill>
                    <a:prstClr val="black"/>
                  </a:solidFill>
                </a:rPr>
                <a:t>Fast Locate</a:t>
              </a:r>
              <a:endParaRPr lang="zh-CN" altLang="en-US" dirty="0" smtClean="0">
                <a:solidFill>
                  <a:prstClr val="black"/>
                </a:solidFill>
              </a:endParaRPr>
            </a:p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AutoShape 38"/>
            <p:cNvSpPr>
              <a:spLocks noChangeArrowheads="1"/>
            </p:cNvSpPr>
            <p:nvPr/>
          </p:nvSpPr>
          <p:spPr bwMode="gray">
            <a:xfrm flipV="1">
              <a:off x="421493" y="3693917"/>
              <a:ext cx="1788840" cy="114503"/>
            </a:xfrm>
            <a:custGeom>
              <a:avLst/>
              <a:gdLst>
                <a:gd name="G0" fmla="+- 2304 0 0"/>
                <a:gd name="G1" fmla="+- 21600 0 2304"/>
                <a:gd name="G2" fmla="*/ 2304 1 2"/>
                <a:gd name="G3" fmla="+- 21600 0 G2"/>
                <a:gd name="G4" fmla="+/ 2304 21600 2"/>
                <a:gd name="G5" fmla="+/ G1 0 2"/>
                <a:gd name="G6" fmla="*/ 21600 21600 2304"/>
                <a:gd name="G7" fmla="*/ G6 1 2"/>
                <a:gd name="G8" fmla="+- 21600 0 G7"/>
                <a:gd name="G9" fmla="*/ 21600 1 2"/>
                <a:gd name="G10" fmla="+- 2304 0 G9"/>
                <a:gd name="G11" fmla="?: G10 G8 0"/>
                <a:gd name="G12" fmla="?: G10 G7 21600"/>
                <a:gd name="T0" fmla="*/ 20448 w 21600"/>
                <a:gd name="T1" fmla="*/ 10800 h 21600"/>
                <a:gd name="T2" fmla="*/ 10800 w 21600"/>
                <a:gd name="T3" fmla="*/ 21600 h 21600"/>
                <a:gd name="T4" fmla="*/ 1152 w 21600"/>
                <a:gd name="T5" fmla="*/ 10800 h 21600"/>
                <a:gd name="T6" fmla="*/ 10800 w 21600"/>
                <a:gd name="T7" fmla="*/ 0 h 21600"/>
                <a:gd name="T8" fmla="*/ 2952 w 21600"/>
                <a:gd name="T9" fmla="*/ 2952 h 21600"/>
                <a:gd name="T10" fmla="*/ 18648 w 21600"/>
                <a:gd name="T11" fmla="*/ 1864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04" y="21600"/>
                  </a:lnTo>
                  <a:lnTo>
                    <a:pt x="19296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rot="10800000"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3" name="AutoShape 39"/>
            <p:cNvSpPr>
              <a:spLocks noChangeArrowheads="1"/>
            </p:cNvSpPr>
            <p:nvPr/>
          </p:nvSpPr>
          <p:spPr bwMode="gray">
            <a:xfrm flipV="1">
              <a:off x="2725714" y="3693916"/>
              <a:ext cx="1769988" cy="146493"/>
            </a:xfrm>
            <a:custGeom>
              <a:avLst/>
              <a:gdLst>
                <a:gd name="G0" fmla="+- 2304 0 0"/>
                <a:gd name="G1" fmla="+- 21600 0 2304"/>
                <a:gd name="G2" fmla="*/ 2304 1 2"/>
                <a:gd name="G3" fmla="+- 21600 0 G2"/>
                <a:gd name="G4" fmla="+/ 2304 21600 2"/>
                <a:gd name="G5" fmla="+/ G1 0 2"/>
                <a:gd name="G6" fmla="*/ 21600 21600 2304"/>
                <a:gd name="G7" fmla="*/ G6 1 2"/>
                <a:gd name="G8" fmla="+- 21600 0 G7"/>
                <a:gd name="G9" fmla="*/ 21600 1 2"/>
                <a:gd name="G10" fmla="+- 2304 0 G9"/>
                <a:gd name="G11" fmla="?: G10 G8 0"/>
                <a:gd name="G12" fmla="?: G10 G7 21600"/>
                <a:gd name="T0" fmla="*/ 20448 w 21600"/>
                <a:gd name="T1" fmla="*/ 10800 h 21600"/>
                <a:gd name="T2" fmla="*/ 10800 w 21600"/>
                <a:gd name="T3" fmla="*/ 21600 h 21600"/>
                <a:gd name="T4" fmla="*/ 1152 w 21600"/>
                <a:gd name="T5" fmla="*/ 10800 h 21600"/>
                <a:gd name="T6" fmla="*/ 10800 w 21600"/>
                <a:gd name="T7" fmla="*/ 0 h 21600"/>
                <a:gd name="T8" fmla="*/ 2952 w 21600"/>
                <a:gd name="T9" fmla="*/ 2952 h 21600"/>
                <a:gd name="T10" fmla="*/ 18648 w 21600"/>
                <a:gd name="T11" fmla="*/ 1864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04" y="21600"/>
                  </a:lnTo>
                  <a:lnTo>
                    <a:pt x="19296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rot="10800000"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5" name="AutoShape 32"/>
            <p:cNvSpPr>
              <a:spLocks noChangeArrowheads="1"/>
            </p:cNvSpPr>
            <p:nvPr/>
          </p:nvSpPr>
          <p:spPr bwMode="gray">
            <a:xfrm>
              <a:off x="2653741" y="3807149"/>
              <a:ext cx="2002064" cy="341931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Fast video </a:t>
              </a:r>
              <a:endPara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6" name="AutoShape 28"/>
            <p:cNvSpPr>
              <a:spLocks noChangeArrowheads="1"/>
            </p:cNvSpPr>
            <p:nvPr/>
          </p:nvSpPr>
          <p:spPr bwMode="gray">
            <a:xfrm>
              <a:off x="6978470" y="3811850"/>
              <a:ext cx="1740866" cy="3212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69900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AutoShape 32"/>
            <p:cNvSpPr>
              <a:spLocks noChangeArrowheads="1"/>
            </p:cNvSpPr>
            <p:nvPr/>
          </p:nvSpPr>
          <p:spPr bwMode="gray">
            <a:xfrm>
              <a:off x="4813980" y="3836813"/>
              <a:ext cx="2006315" cy="296283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2000" b="1" dirty="0" err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mSATA</a:t>
              </a:r>
              <a:endPara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8" name="AutoShape 26"/>
            <p:cNvSpPr>
              <a:spLocks noChangeArrowheads="1"/>
            </p:cNvSpPr>
            <p:nvPr/>
          </p:nvSpPr>
          <p:spPr bwMode="gray">
            <a:xfrm>
              <a:off x="4811561" y="4250077"/>
              <a:ext cx="2052000" cy="1286334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AutoShape 32"/>
            <p:cNvSpPr>
              <a:spLocks noChangeArrowheads="1"/>
            </p:cNvSpPr>
            <p:nvPr/>
          </p:nvSpPr>
          <p:spPr bwMode="gray">
            <a:xfrm>
              <a:off x="6975406" y="3818533"/>
              <a:ext cx="1942687" cy="310551"/>
            </a:xfrm>
            <a:prstGeom prst="roundRect">
              <a:avLst>
                <a:gd name="adj" fmla="val 50000"/>
              </a:avLst>
            </a:prstGeom>
            <a:ln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en-US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Green</a:t>
              </a:r>
              <a:endPara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40" name="AutoShape 26"/>
            <p:cNvSpPr>
              <a:spLocks noChangeArrowheads="1"/>
            </p:cNvSpPr>
            <p:nvPr/>
          </p:nvSpPr>
          <p:spPr bwMode="gray">
            <a:xfrm>
              <a:off x="6974221" y="4210395"/>
              <a:ext cx="2052000" cy="1326016"/>
            </a:xfrm>
            <a:prstGeom prst="roundRect">
              <a:avLst>
                <a:gd name="adj" fmla="val 4412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AE9F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F8F8F8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Text Box 34"/>
            <p:cNvSpPr txBox="1">
              <a:spLocks noChangeArrowheads="1"/>
            </p:cNvSpPr>
            <p:nvPr/>
          </p:nvSpPr>
          <p:spPr bwMode="auto">
            <a:xfrm>
              <a:off x="4809386" y="4276253"/>
              <a:ext cx="2047055" cy="1292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285750" marR="0" lvl="0" indent="-28575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Pts val="1400"/>
                <a:buFont typeface="Arial" panose="020B0604020202020204" pitchFamily="34" charset="0"/>
                <a:buChar char="•"/>
                <a:tabLst/>
                <a:defRPr sz="1400"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r>
                <a:rPr lang="en-US" altLang="zh-CN" sz="1600" dirty="0" smtClean="0">
                  <a:solidFill>
                    <a:prstClr val="black"/>
                  </a:solidFill>
                </a:rPr>
                <a:t>Inner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2</a:t>
              </a:r>
              <a:r>
                <a:rPr lang="zh-CN" altLang="en-US" sz="1600" dirty="0">
                  <a:solidFill>
                    <a:prstClr val="black"/>
                  </a:solidFill>
                </a:rPr>
                <a:t>*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mSATA</a:t>
              </a:r>
              <a:r>
                <a:rPr lang="zh-CN" altLang="en-US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HDD</a:t>
              </a:r>
              <a:endParaRPr lang="en-US" altLang="zh-CN" sz="1600" dirty="0">
                <a:solidFill>
                  <a:prstClr val="black"/>
                </a:solidFill>
              </a:endParaRPr>
            </a:p>
            <a:p>
              <a:r>
                <a:rPr lang="zh-CN" altLang="zh-CN" sz="1600" dirty="0" smtClean="0">
                  <a:solidFill>
                    <a:prstClr val="black"/>
                  </a:solidFill>
                </a:rPr>
                <a:t>U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se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as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sysem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HDD</a:t>
              </a:r>
            </a:p>
            <a:p>
              <a:r>
                <a:rPr lang="en-US" altLang="zh-CN" sz="1600" dirty="0" smtClean="0">
                  <a:solidFill>
                    <a:prstClr val="black"/>
                  </a:solidFill>
                </a:rPr>
                <a:t>Upgrade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30%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storage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volumn</a:t>
              </a:r>
              <a:endParaRPr lang="en-US" altLang="zh-CN" sz="1600" dirty="0">
                <a:solidFill>
                  <a:prstClr val="black"/>
                </a:solidFill>
              </a:endParaRPr>
            </a:p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pic>
          <p:nvPicPr>
            <p:cNvPr id="34" name="Picture 42" descr="MCj04326310000[1]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612" y="4902577"/>
              <a:ext cx="894420" cy="133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58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8</a:t>
            </a:r>
            <a:r>
              <a:rPr lang="en-US" altLang="zh-CN" dirty="0" smtClean="0"/>
              <a:t>-way Server Competitive Analysis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159480"/>
              </p:ext>
            </p:extLst>
          </p:nvPr>
        </p:nvGraphicFramePr>
        <p:xfrm>
          <a:off x="283336" y="781910"/>
          <a:ext cx="11734494" cy="5994838"/>
        </p:xfrm>
        <a:graphic>
          <a:graphicData uri="http://schemas.openxmlformats.org/drawingml/2006/table">
            <a:tbl>
              <a:tblPr/>
              <a:tblGrid>
                <a:gridCol w="1165537"/>
                <a:gridCol w="1603420"/>
                <a:gridCol w="1854558"/>
                <a:gridCol w="1727296"/>
                <a:gridCol w="2026895"/>
                <a:gridCol w="3356788"/>
              </a:tblGrid>
              <a:tr h="548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zh-CN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Sugon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I980-G10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Inspur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TS860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Huawei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RH8100 V3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IBM x3950 X6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Comments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  <a:tr h="754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DIMM</a:t>
                      </a:r>
                      <a:endParaRPr kumimoji="0" lang="zh-CN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128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192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192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192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微软雅黑" pitchFamily="34" charset="-122"/>
                          <a:ea typeface="微软雅黑" pitchFamily="34" charset="-122"/>
                        </a:rPr>
                        <a:t>More than 64 other manufacturers, the maximum frequency can only go to 1333MHz, I980-G10 is able to run to 1600MHz, eight-way servers to maximize performance guarantee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</a:tr>
              <a:tr h="1041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HDD</a:t>
                      </a:r>
                      <a:endParaRPr kumimoji="0" lang="zh-CN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Maximum 16 2.5”SAS/SATA/SSD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Optional 2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internal mSATA SSD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Maximum 16 2.5”SAS/SATA/SSD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Optional 2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internal mSATA SSD (maximum 4)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12/</a:t>
                      </a: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24</a:t>
                      </a: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 2.5”HDD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SAS/SATA/SSD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Maximum 16* 2.5”HDD,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Or maximum 32*</a:t>
                      </a: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1.8”</a:t>
                      </a: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400GB </a:t>
                      </a:r>
                      <a:r>
                        <a:rPr kumimoji="0" lang="en-US" altLang="zh-CN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eXFlash</a:t>
                      </a: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 SSD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Built-in support for mSATA SSD hard drive only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Inspur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, but IBM and Huawei can support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eXFlash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SSD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754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PCI-E</a:t>
                      </a:r>
                      <a:endParaRPr kumimoji="0" lang="zh-CN" alt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Full hot-plug 16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slots,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3.0 x8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, include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4* 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3.0 x16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26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3.0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slots, 12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3.0 x16, 14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3.0 x8 ( 2 slots only for RAID card)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Maximum 16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slots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Maximum 22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slots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No venders can support 16 hot-plug slots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</a:tr>
              <a:tr h="553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Network</a:t>
                      </a:r>
                      <a:endParaRPr kumimoji="0" lang="zh-CN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Integrated Intel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I350 4-port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GbE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, Optional 1/2 2-port 10GbE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without PCI slots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Integrated 4-port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GbE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	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Optional 1/2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GbE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/10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GbE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network module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Integrated 4-port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GbE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2-port 10GbE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	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Other venders have to use PCI slot to support 10GbE module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CFEE"/>
                    </a:solidFill>
                  </a:tcPr>
                </a:tc>
              </a:tr>
              <a:tr h="716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Power </a:t>
                      </a:r>
                      <a:r>
                        <a:rPr kumimoji="0" lang="en-US" altLang="zh-CN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Suppliment</a:t>
                      </a:r>
                      <a:endParaRPr kumimoji="0" lang="zh-CN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4 modules,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2000W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，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N+N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Redundant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Maximum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8* 800W modules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4 modules, 2+2 Redundant, Optional 2000W/3000W AC or 2500W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DC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8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个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750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W（DC）/900W(AC)/1400W (AC) N+N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modules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Beat IBM &amp;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Inspur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, IBM and </a:t>
                      </a:r>
                      <a:r>
                        <a:rPr kumimoji="0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Inpur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黑体" pitchFamily="49" charset="-122"/>
                        </a:rPr>
                        <a:t> use eight power modules, not only increase energy consumption also increased the point of failure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98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Management</a:t>
                      </a:r>
                      <a:endParaRPr kumimoji="0" 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4.3-inch touchable LCD monitor screen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optical diagnosis Screen, small LCD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	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Integrated touchable LCD monitor screen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optical diagnosis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Independ</a:t>
                      </a: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 Technology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42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Online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Maintenance</a:t>
                      </a:r>
                      <a:endParaRPr kumimoji="0" 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All modules can maintained from front or rare without tools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Parts of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Unknown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Support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Fans, </a:t>
                      </a:r>
                      <a:r>
                        <a:rPr kumimoji="0" lang="en-US" altLang="zh-CN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PCIe</a:t>
                      </a: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黑体" pitchFamily="49" charset="-122"/>
                        </a:rPr>
                        <a:t> are not supported uninterruptible maintenance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黑体" pitchFamily="49" charset="-122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0909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2" y="872282"/>
            <a:ext cx="11835916" cy="556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占位符 2"/>
          <p:cNvSpPr txBox="1">
            <a:spLocks/>
          </p:cNvSpPr>
          <p:nvPr/>
        </p:nvSpPr>
        <p:spPr>
          <a:xfrm>
            <a:off x="18992" y="275996"/>
            <a:ext cx="10159230" cy="571615"/>
          </a:xfrm>
          <a:prstGeom prst="rect">
            <a:avLst/>
          </a:prstGeom>
        </p:spPr>
        <p:txBody>
          <a:bodyPr lIns="78439" tIns="39218" rIns="78439" bIns="39218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3200" b="1" kern="1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636583" indent="-24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0091" indent="-19492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2673" indent="-19492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3891" indent="-19492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7071" indent="-196096" algn="l" defTabSz="784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9266" indent="-196096" algn="l" defTabSz="784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1462" indent="-196096" algn="l" defTabSz="784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3660" indent="-196096" algn="l" defTabSz="784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ts val="2600"/>
              </a:lnSpc>
              <a:spcBef>
                <a:spcPct val="0"/>
              </a:spcBef>
            </a:pPr>
            <a:endParaRPr sz="2800" kern="0" dirty="0">
              <a:solidFill>
                <a:srgbClr val="4F81BD"/>
              </a:solidFill>
              <a:latin typeface="Verdana"/>
              <a:ea typeface="汉仪中圆简"/>
              <a:cs typeface="Verdan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8999047" cy="583474"/>
          </a:xfrm>
        </p:spPr>
        <p:txBody>
          <a:bodyPr/>
          <a:lstStyle/>
          <a:p>
            <a:r>
              <a:rPr lang="en-US" altLang="zh-CN" dirty="0" smtClean="0"/>
              <a:t>U2L Successful Story: Xinjiang Public Security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16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65" y="2061165"/>
            <a:ext cx="9143471" cy="4806398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Xinjiang Public Security Cloud</a:t>
            </a:r>
            <a:endParaRPr lang="zh-CN" altLang="en-US" dirty="0"/>
          </a:p>
        </p:txBody>
      </p:sp>
      <p:grpSp>
        <p:nvGrpSpPr>
          <p:cNvPr id="3" name="组 2"/>
          <p:cNvGrpSpPr/>
          <p:nvPr/>
        </p:nvGrpSpPr>
        <p:grpSpPr>
          <a:xfrm>
            <a:off x="4584182" y="2781078"/>
            <a:ext cx="5543333" cy="791905"/>
            <a:chOff x="1043608" y="1563638"/>
            <a:chExt cx="5544616" cy="792088"/>
          </a:xfrm>
        </p:grpSpPr>
        <p:grpSp>
          <p:nvGrpSpPr>
            <p:cNvPr id="4" name="组 3"/>
            <p:cNvGrpSpPr/>
            <p:nvPr/>
          </p:nvGrpSpPr>
          <p:grpSpPr>
            <a:xfrm>
              <a:off x="1043608" y="1851670"/>
              <a:ext cx="1152128" cy="504056"/>
              <a:chOff x="755576" y="2139702"/>
              <a:chExt cx="1259573" cy="576064"/>
            </a:xfrm>
          </p:grpSpPr>
          <p:pic>
            <p:nvPicPr>
              <p:cNvPr id="23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869238" y="2292438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Query</a:t>
                </a:r>
              </a:p>
            </p:txBody>
          </p:sp>
        </p:grpSp>
        <p:grpSp>
          <p:nvGrpSpPr>
            <p:cNvPr id="5" name="组 4"/>
            <p:cNvGrpSpPr/>
            <p:nvPr/>
          </p:nvGrpSpPr>
          <p:grpSpPr>
            <a:xfrm>
              <a:off x="3923928" y="1851670"/>
              <a:ext cx="1152128" cy="504056"/>
              <a:chOff x="755576" y="2139702"/>
              <a:chExt cx="1259573" cy="576064"/>
            </a:xfrm>
          </p:grpSpPr>
          <p:pic>
            <p:nvPicPr>
              <p:cNvPr id="21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869238" y="2314209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Face Rec.</a:t>
                </a:r>
              </a:p>
            </p:txBody>
          </p:sp>
        </p:grpSp>
        <p:grpSp>
          <p:nvGrpSpPr>
            <p:cNvPr id="6" name="组 5"/>
            <p:cNvGrpSpPr/>
            <p:nvPr/>
          </p:nvGrpSpPr>
          <p:grpSpPr>
            <a:xfrm>
              <a:off x="3347864" y="1563638"/>
              <a:ext cx="1152128" cy="504056"/>
              <a:chOff x="755576" y="2139702"/>
              <a:chExt cx="1259573" cy="576064"/>
            </a:xfrm>
          </p:grpSpPr>
          <p:pic>
            <p:nvPicPr>
              <p:cNvPr id="19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879651" y="2303324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Trend</a:t>
                </a:r>
              </a:p>
            </p:txBody>
          </p:sp>
        </p:grpSp>
        <p:grpSp>
          <p:nvGrpSpPr>
            <p:cNvPr id="7" name="组 6"/>
            <p:cNvGrpSpPr/>
            <p:nvPr/>
          </p:nvGrpSpPr>
          <p:grpSpPr>
            <a:xfrm>
              <a:off x="2483768" y="1851670"/>
              <a:ext cx="1152128" cy="504056"/>
              <a:chOff x="755576" y="2139702"/>
              <a:chExt cx="1259573" cy="576064"/>
            </a:xfrm>
          </p:grpSpPr>
          <p:pic>
            <p:nvPicPr>
              <p:cNvPr id="17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870581" y="2292438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Tracking</a:t>
                </a:r>
              </a:p>
            </p:txBody>
          </p:sp>
        </p:grpSp>
        <p:grpSp>
          <p:nvGrpSpPr>
            <p:cNvPr id="8" name="组 7"/>
            <p:cNvGrpSpPr/>
            <p:nvPr/>
          </p:nvGrpSpPr>
          <p:grpSpPr>
            <a:xfrm>
              <a:off x="1763688" y="1563638"/>
              <a:ext cx="1152128" cy="504056"/>
              <a:chOff x="755576" y="2139702"/>
              <a:chExt cx="1259573" cy="576064"/>
            </a:xfrm>
          </p:grpSpPr>
          <p:pic>
            <p:nvPicPr>
              <p:cNvPr id="15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869238" y="2303324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Statistic</a:t>
                </a:r>
              </a:p>
            </p:txBody>
          </p:sp>
        </p:grpSp>
        <p:grpSp>
          <p:nvGrpSpPr>
            <p:cNvPr id="9" name="组 8"/>
            <p:cNvGrpSpPr/>
            <p:nvPr/>
          </p:nvGrpSpPr>
          <p:grpSpPr>
            <a:xfrm>
              <a:off x="4788024" y="1563638"/>
              <a:ext cx="1152128" cy="504056"/>
              <a:chOff x="755576" y="2139702"/>
              <a:chExt cx="1259573" cy="576064"/>
            </a:xfrm>
          </p:grpSpPr>
          <p:pic>
            <p:nvPicPr>
              <p:cNvPr id="13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848411" y="2281552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Dispatch</a:t>
                </a:r>
              </a:p>
            </p:txBody>
          </p:sp>
        </p:grpSp>
        <p:grpSp>
          <p:nvGrpSpPr>
            <p:cNvPr id="10" name="组 9"/>
            <p:cNvGrpSpPr/>
            <p:nvPr/>
          </p:nvGrpSpPr>
          <p:grpSpPr>
            <a:xfrm>
              <a:off x="5436096" y="1851670"/>
              <a:ext cx="1152128" cy="504056"/>
              <a:chOff x="755576" y="2139702"/>
              <a:chExt cx="1259573" cy="576064"/>
            </a:xfrm>
          </p:grpSpPr>
          <p:pic>
            <p:nvPicPr>
              <p:cNvPr id="11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139702"/>
                <a:ext cx="1259573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858824" y="2303324"/>
                <a:ext cx="1080120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dirty="0">
                    <a:latin typeface="微软雅黑"/>
                    <a:ea typeface="微软雅黑"/>
                    <a:cs typeface="微软雅黑"/>
                  </a:rPr>
                  <a:t>Image</a:t>
                </a:r>
              </a:p>
            </p:txBody>
          </p:sp>
        </p:grpSp>
      </p:grpSp>
      <p:sp>
        <p:nvSpPr>
          <p:cNvPr id="25" name="罐形 24"/>
          <p:cNvSpPr/>
          <p:nvPr/>
        </p:nvSpPr>
        <p:spPr>
          <a:xfrm>
            <a:off x="2922113" y="4157297"/>
            <a:ext cx="1439827" cy="503939"/>
          </a:xfrm>
          <a:prstGeom prst="can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/>
                <a:ea typeface="微软雅黑"/>
                <a:cs typeface="微软雅黑"/>
              </a:rPr>
              <a:t>Integrated</a:t>
            </a:r>
          </a:p>
          <a:p>
            <a:pPr algn="ctr"/>
            <a:r>
              <a:rPr kumimoji="1" lang="en-US" altLang="zh-CN" dirty="0">
                <a:latin typeface="微软雅黑"/>
                <a:ea typeface="微软雅黑"/>
                <a:cs typeface="微软雅黑"/>
              </a:rPr>
              <a:t>Query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8" name="罐形 27"/>
          <p:cNvSpPr/>
          <p:nvPr/>
        </p:nvSpPr>
        <p:spPr>
          <a:xfrm>
            <a:off x="4728165" y="4220905"/>
            <a:ext cx="1583809" cy="431948"/>
          </a:xfrm>
          <a:prstGeom prst="ca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Special Topic</a:t>
            </a:r>
            <a:endParaRPr kumimoji="1" lang="zh-CN" altLang="en-US" sz="16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9" name="矩形 4"/>
          <p:cNvSpPr>
            <a:spLocks noChangeArrowheads="1"/>
          </p:cNvSpPr>
          <p:nvPr/>
        </p:nvSpPr>
        <p:spPr bwMode="auto">
          <a:xfrm>
            <a:off x="1704528" y="1014386"/>
            <a:ext cx="8350995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693" indent="-285693">
              <a:buFont typeface="Wingdings" charset="2"/>
              <a:buChar char="ü"/>
            </a:pPr>
            <a:r>
              <a:rPr lang="en-US" altLang="zh-CN" sz="2400" dirty="0">
                <a:ea typeface="微软雅黑"/>
                <a:cs typeface="微软雅黑"/>
                <a:sym typeface="微软雅黑" pitchFamily="34" charset="-122"/>
              </a:rPr>
              <a:t>First public Security Cloud</a:t>
            </a:r>
          </a:p>
          <a:p>
            <a:pPr marL="285693" indent="-285693">
              <a:buFont typeface="Wingdings" charset="2"/>
              <a:buChar char="ü"/>
            </a:pPr>
            <a:r>
              <a:rPr lang="en-US" altLang="zh-CN" sz="2400" dirty="0">
                <a:ea typeface="微软雅黑"/>
                <a:cs typeface="微软雅黑"/>
                <a:sym typeface="微软雅黑" pitchFamily="34" charset="-122"/>
              </a:rPr>
              <a:t>First Big Data Analysis Platform of Full Social Security Data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3" y="2061164"/>
            <a:ext cx="3242402" cy="79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立方体 30"/>
          <p:cNvSpPr/>
          <p:nvPr/>
        </p:nvSpPr>
        <p:spPr>
          <a:xfrm>
            <a:off x="6599940" y="4148913"/>
            <a:ext cx="1799783" cy="431948"/>
          </a:xfrm>
          <a:prstGeom prst="cub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/>
                <a:ea typeface="微软雅黑"/>
                <a:cs typeface="微软雅黑"/>
              </a:rPr>
              <a:t>Full Contents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2" name="立方体 31"/>
          <p:cNvSpPr/>
          <p:nvPr/>
        </p:nvSpPr>
        <p:spPr>
          <a:xfrm>
            <a:off x="8543705" y="4148913"/>
            <a:ext cx="1727792" cy="431948"/>
          </a:xfrm>
          <a:prstGeom prst="cub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/>
                <a:ea typeface="微软雅黑"/>
                <a:cs typeface="微软雅黑"/>
              </a:rPr>
              <a:t>Multimedia DB</a:t>
            </a:r>
          </a:p>
        </p:txBody>
      </p:sp>
      <p:sp>
        <p:nvSpPr>
          <p:cNvPr id="33" name="矩形 32"/>
          <p:cNvSpPr/>
          <p:nvPr/>
        </p:nvSpPr>
        <p:spPr>
          <a:xfrm>
            <a:off x="2928381" y="3788957"/>
            <a:ext cx="7271125" cy="2879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Unique interface of Data Access Service </a:t>
            </a:r>
            <a:endParaRPr kumimoji="1" lang="zh-CN" altLang="en-US" sz="1400" b="1" dirty="0">
              <a:solidFill>
                <a:schemeClr val="tx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4" name="罐形 33"/>
          <p:cNvSpPr/>
          <p:nvPr/>
        </p:nvSpPr>
        <p:spPr>
          <a:xfrm>
            <a:off x="2928381" y="6020688"/>
            <a:ext cx="1079870" cy="647922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Category</a:t>
            </a:r>
          </a:p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DB</a:t>
            </a:r>
            <a:endParaRPr kumimoji="1"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5" name="罐形 34"/>
          <p:cNvSpPr/>
          <p:nvPr/>
        </p:nvSpPr>
        <p:spPr>
          <a:xfrm>
            <a:off x="4224225" y="6020688"/>
            <a:ext cx="1079870" cy="647922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Social</a:t>
            </a:r>
          </a:p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Inform.</a:t>
            </a:r>
            <a:endParaRPr kumimoji="1"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6" name="罐形 35"/>
          <p:cNvSpPr/>
          <p:nvPr/>
        </p:nvSpPr>
        <p:spPr>
          <a:xfrm>
            <a:off x="5520069" y="6020688"/>
            <a:ext cx="1079870" cy="647922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err="1">
                <a:latin typeface="微软雅黑"/>
                <a:ea typeface="微软雅黑"/>
                <a:cs typeface="微软雅黑"/>
              </a:rPr>
              <a:t>Collabor-ation</a:t>
            </a:r>
            <a:endParaRPr kumimoji="1"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7" name="罐形 36"/>
          <p:cNvSpPr/>
          <p:nvPr/>
        </p:nvSpPr>
        <p:spPr>
          <a:xfrm>
            <a:off x="6959896" y="6020688"/>
            <a:ext cx="1439827" cy="647922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Internet</a:t>
            </a:r>
          </a:p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DB</a:t>
            </a:r>
            <a:endParaRPr kumimoji="1"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8" name="罐形 37"/>
          <p:cNvSpPr/>
          <p:nvPr/>
        </p:nvSpPr>
        <p:spPr>
          <a:xfrm>
            <a:off x="8615697" y="6020688"/>
            <a:ext cx="1439827" cy="647922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微软雅黑"/>
                <a:ea typeface="微软雅黑"/>
                <a:cs typeface="微软雅黑"/>
              </a:rPr>
              <a:t>Multimedia</a:t>
            </a:r>
            <a:endParaRPr kumimoji="1"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9" name="上箭头 38"/>
          <p:cNvSpPr/>
          <p:nvPr/>
        </p:nvSpPr>
        <p:spPr>
          <a:xfrm>
            <a:off x="5333916" y="4004931"/>
            <a:ext cx="359957" cy="215974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上箭头 39"/>
          <p:cNvSpPr/>
          <p:nvPr/>
        </p:nvSpPr>
        <p:spPr>
          <a:xfrm>
            <a:off x="3462142" y="4004931"/>
            <a:ext cx="359957" cy="143983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1" name="上箭头 40"/>
          <p:cNvSpPr/>
          <p:nvPr/>
        </p:nvSpPr>
        <p:spPr>
          <a:xfrm>
            <a:off x="7421665" y="4004931"/>
            <a:ext cx="359957" cy="143983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2" name="上箭头 41"/>
          <p:cNvSpPr/>
          <p:nvPr/>
        </p:nvSpPr>
        <p:spPr>
          <a:xfrm>
            <a:off x="9119636" y="4004931"/>
            <a:ext cx="359957" cy="143983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3" name="罐形 42"/>
          <p:cNvSpPr/>
          <p:nvPr/>
        </p:nvSpPr>
        <p:spPr>
          <a:xfrm>
            <a:off x="3360329" y="4868827"/>
            <a:ext cx="2807662" cy="719913"/>
          </a:xfrm>
          <a:prstGeom prst="ca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/>
                <a:ea typeface="微软雅黑"/>
                <a:cs typeface="微软雅黑"/>
              </a:rPr>
              <a:t>Fusion Data Platform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712407" y="3644974"/>
            <a:ext cx="7631082" cy="2159740"/>
          </a:xfrm>
          <a:prstGeom prst="roundRect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859371" y="3429000"/>
            <a:ext cx="738664" cy="2663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FF00"/>
                </a:solidFill>
                <a:latin typeface="微软雅黑"/>
                <a:ea typeface="微软雅黑"/>
                <a:cs typeface="微软雅黑"/>
              </a:rPr>
              <a:t>Public Security Data</a:t>
            </a:r>
            <a:r>
              <a:rPr kumimoji="1" lang="zh-CN" altLang="en-US" b="1" dirty="0">
                <a:solidFill>
                  <a:srgbClr val="FFFF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  <a:latin typeface="微软雅黑"/>
                <a:ea typeface="微软雅黑"/>
                <a:cs typeface="微软雅黑"/>
              </a:rPr>
              <a:t>Platform</a:t>
            </a:r>
            <a:endParaRPr kumimoji="1" lang="zh-CN" altLang="en-US" b="1" dirty="0">
              <a:solidFill>
                <a:srgbClr val="FFFF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6" name="上箭头 45"/>
          <p:cNvSpPr/>
          <p:nvPr/>
        </p:nvSpPr>
        <p:spPr>
          <a:xfrm>
            <a:off x="7463835" y="4652853"/>
            <a:ext cx="359957" cy="1367835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7" name="上箭头 46"/>
          <p:cNvSpPr/>
          <p:nvPr/>
        </p:nvSpPr>
        <p:spPr>
          <a:xfrm>
            <a:off x="3288338" y="5732723"/>
            <a:ext cx="359957" cy="287965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8" name="上箭头 47"/>
          <p:cNvSpPr/>
          <p:nvPr/>
        </p:nvSpPr>
        <p:spPr>
          <a:xfrm>
            <a:off x="5808034" y="5732723"/>
            <a:ext cx="359957" cy="287965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49" name="上箭头 48"/>
          <p:cNvSpPr/>
          <p:nvPr/>
        </p:nvSpPr>
        <p:spPr>
          <a:xfrm>
            <a:off x="4584182" y="5732723"/>
            <a:ext cx="359957" cy="287965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50" name="上箭头 49"/>
          <p:cNvSpPr/>
          <p:nvPr/>
        </p:nvSpPr>
        <p:spPr>
          <a:xfrm>
            <a:off x="9119636" y="4652853"/>
            <a:ext cx="359957" cy="1367835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420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Xinjiang Public Security Cloud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264" y="1341251"/>
            <a:ext cx="9141884" cy="475142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20161" y="1423343"/>
            <a:ext cx="1439827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Urumqi </a:t>
            </a:r>
            <a:r>
              <a:rPr kumimoji="1" lang="en-US" altLang="zh-CN" sz="1600" dirty="0"/>
              <a:t>Airport</a:t>
            </a:r>
            <a:endParaRPr kumimoji="1" lang="zh-CN" altLang="en-US" sz="1600" dirty="0"/>
          </a:p>
        </p:txBody>
      </p:sp>
      <p:sp>
        <p:nvSpPr>
          <p:cNvPr id="6" name="文本框 5"/>
          <p:cNvSpPr txBox="1"/>
          <p:nvPr/>
        </p:nvSpPr>
        <p:spPr>
          <a:xfrm>
            <a:off x="3720286" y="1290741"/>
            <a:ext cx="1151861" cy="3384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/>
              <a:t>Surfing</a:t>
            </a:r>
            <a:endParaRPr kumimoji="1"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4872147" y="1044576"/>
            <a:ext cx="1151861" cy="584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/>
              <a:t>Highway</a:t>
            </a:r>
          </a:p>
          <a:p>
            <a:pPr algn="ctr"/>
            <a:r>
              <a:rPr kumimoji="1" lang="en-US" altLang="zh-CN" sz="1600" dirty="0"/>
              <a:t>Entrance</a:t>
            </a:r>
            <a:endParaRPr kumimoji="1" lang="zh-CN" altLang="en-US" sz="1600" dirty="0"/>
          </a:p>
        </p:txBody>
      </p:sp>
      <p:sp>
        <p:nvSpPr>
          <p:cNvPr id="8" name="文本框 7"/>
          <p:cNvSpPr txBox="1"/>
          <p:nvPr/>
        </p:nvSpPr>
        <p:spPr>
          <a:xfrm>
            <a:off x="5880026" y="1485234"/>
            <a:ext cx="1295844" cy="3384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/>
              <a:t>Highway Exit</a:t>
            </a:r>
            <a:endParaRPr kumimoji="1"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7823792" y="1269260"/>
            <a:ext cx="1439827" cy="3384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/>
              <a:t>Kashi</a:t>
            </a:r>
            <a:r>
              <a:rPr lang="en-US" altLang="zh-CN" sz="1600" dirty="0"/>
              <a:t> </a:t>
            </a:r>
            <a:r>
              <a:rPr kumimoji="1" lang="en-US" altLang="zh-CN" sz="1600" dirty="0"/>
              <a:t>Airport</a:t>
            </a:r>
            <a:endParaRPr kumimoji="1"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9335609" y="1260550"/>
            <a:ext cx="1314659" cy="584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Destination</a:t>
            </a:r>
            <a:endParaRPr kumimoji="1" lang="en-US" altLang="zh-CN" sz="1600" dirty="0"/>
          </a:p>
          <a:p>
            <a:pPr algn="ctr"/>
            <a:r>
              <a:rPr kumimoji="1" lang="en-US" altLang="zh-CN" sz="1600" dirty="0"/>
              <a:t>(Action)</a:t>
            </a:r>
            <a:endParaRPr kumimoji="1" lang="zh-CN" alt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524264" y="4004931"/>
            <a:ext cx="756195" cy="584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solidFill>
                  <a:schemeClr val="accent2">
                    <a:lumMod val="75000"/>
                  </a:schemeClr>
                </a:solidFill>
              </a:rPr>
              <a:t>Dyna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Info.</a:t>
            </a:r>
            <a:endParaRPr kumimoji="1"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60546" y="4796835"/>
            <a:ext cx="756195" cy="584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Static</a:t>
            </a:r>
          </a:p>
          <a:p>
            <a:pPr algn="ctr"/>
            <a:r>
              <a:rPr kumimoji="1"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Info.</a:t>
            </a:r>
            <a:endParaRPr kumimoji="1"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88555" y="2556394"/>
            <a:ext cx="756195" cy="584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Track</a:t>
            </a:r>
          </a:p>
          <a:p>
            <a:pPr algn="ctr"/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Info.</a:t>
            </a:r>
          </a:p>
        </p:txBody>
      </p:sp>
    </p:spTree>
    <p:extLst>
      <p:ext uri="{BB962C8B-B14F-4D97-AF65-F5344CB8AC3E}">
        <p14:creationId xmlns:p14="http://schemas.microsoft.com/office/powerpoint/2010/main" val="32230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文本框"/>
          <p:cNvSpPr>
            <a:spLocks noGrp="1" noChangeArrowheads="1"/>
          </p:cNvSpPr>
          <p:nvPr>
            <p:ph type="body" sz="quarter" idx="13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dirty="0" smtClean="0">
                <a:sym typeface="Times New Roman" panose="02020603050405020304" pitchFamily="18" charset="0"/>
              </a:rPr>
              <a:t>China </a:t>
            </a:r>
            <a:r>
              <a:rPr lang="en-US" altLang="zh-CN" sz="2800" dirty="0" err="1" smtClean="0">
                <a:sym typeface="Times New Roman" panose="02020603050405020304" pitchFamily="18" charset="0"/>
              </a:rPr>
              <a:t>UnionPay</a:t>
            </a:r>
            <a:r>
              <a:rPr lang="en-US" altLang="zh-CN" sz="2800" dirty="0" smtClean="0">
                <a:sym typeface="Times New Roman" panose="02020603050405020304" pitchFamily="18" charset="0"/>
              </a:rPr>
              <a:t> Cloud</a:t>
            </a:r>
            <a:endParaRPr lang="zh-CN" altLang="en-US" sz="2800" dirty="0"/>
          </a:p>
        </p:txBody>
      </p:sp>
      <p:pic>
        <p:nvPicPr>
          <p:cNvPr id="56322" name="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21" y="1874765"/>
            <a:ext cx="5871634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图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37" y="1160877"/>
            <a:ext cx="2257661" cy="4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图片" descr="C:\Users\zhaocs\Desktop\4579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7" y="1856498"/>
            <a:ext cx="3745372" cy="4020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图片" descr="C:\Users\zhaocs\Desktop\essay090105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08" y="4571927"/>
            <a:ext cx="3448052" cy="18169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332636" y="1338228"/>
            <a:ext cx="5871634" cy="830997"/>
          </a:xfrm>
          <a:prstGeom prst="rect">
            <a:avLst/>
          </a:prstGeom>
          <a:noFill/>
        </p:spPr>
        <p:txBody>
          <a:bodyPr wrap="square" lIns="91332" tIns="45673" rIns="91332" bIns="45673" rtlCol="0">
            <a:spAutoFit/>
          </a:bodyPr>
          <a:lstStyle/>
          <a:p>
            <a:r>
              <a:rPr lang="en-US" altLang="zh-CN" sz="2400" b="1" dirty="0"/>
              <a:t>System Architecture Consultant</a:t>
            </a:r>
            <a:r>
              <a:rPr lang="en-US" altLang="zh-CN" sz="2400" b="1" dirty="0" smtClean="0"/>
              <a:t>, Integrator </a:t>
            </a:r>
            <a:endParaRPr lang="en-US" altLang="zh-CN" sz="2400" b="1" dirty="0"/>
          </a:p>
          <a:p>
            <a:r>
              <a:rPr lang="en-US" altLang="zh-CN" sz="2400" b="1" dirty="0"/>
              <a:t>Deployed over 3000 Servers</a:t>
            </a:r>
            <a:endParaRPr lang="zh-CN" altLang="en-US" sz="2400" b="1" dirty="0"/>
          </a:p>
        </p:txBody>
      </p:sp>
      <p:pic>
        <p:nvPicPr>
          <p:cNvPr id="3076" name="Picture 4" descr="http://img1.qq.com/finance/pics/18254/182542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77" y="4572753"/>
            <a:ext cx="3481269" cy="18169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05996" y="5981232"/>
            <a:ext cx="3654801" cy="400110"/>
          </a:xfrm>
          <a:prstGeom prst="rect">
            <a:avLst/>
          </a:prstGeom>
        </p:spPr>
        <p:txBody>
          <a:bodyPr wrap="square" lIns="91332" tIns="45673" rIns="91332" bIns="45673">
            <a:spAutoFit/>
          </a:bodyPr>
          <a:lstStyle/>
          <a:p>
            <a:pPr algn="ctr"/>
            <a:r>
              <a:rPr lang="en-US" altLang="zh-CN" sz="2000" b="1" i="1" dirty="0"/>
              <a:t>Win</a:t>
            </a:r>
            <a:r>
              <a:rPr lang="zh-CN" altLang="en-US" sz="2000" b="1" i="1" dirty="0"/>
              <a:t> </a:t>
            </a:r>
            <a:r>
              <a:rPr lang="en-US" altLang="zh-CN" sz="2000" b="1" i="1" dirty="0"/>
              <a:t>Announcement</a:t>
            </a:r>
            <a:endParaRPr lang="zh-CN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573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zh-CN" altLang="en-US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-US" altLang="zh-CN" sz="3200" b="1" dirty="0" err="1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genda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4449947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C0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Personalize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ervices</a:t>
              </a:r>
              <a:endParaRPr lang="zh-CN" altLang="en-US" sz="2400" dirty="0"/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29555" y="14516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Product</a:t>
              </a:r>
              <a:r>
                <a:rPr lang="zh-CN" alt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</a:rPr>
                <a:t>Line</a:t>
              </a:r>
              <a:r>
                <a:rPr lang="zh-CN" alt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</a:rPr>
                <a:t>Overview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Mission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Critical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10113" y="2426027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2-way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Rack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Servers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9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Product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Line</a:t>
            </a:r>
            <a:endParaRPr kumimoji="1" lang="zh-CN" altLang="en-US" dirty="0"/>
          </a:p>
        </p:txBody>
      </p:sp>
      <p:grpSp>
        <p:nvGrpSpPr>
          <p:cNvPr id="61" name="组 60"/>
          <p:cNvGrpSpPr/>
          <p:nvPr/>
        </p:nvGrpSpPr>
        <p:grpSpPr>
          <a:xfrm>
            <a:off x="532286" y="1049587"/>
            <a:ext cx="11139204" cy="4091152"/>
            <a:chOff x="186178" y="2421042"/>
            <a:chExt cx="8634294" cy="3441875"/>
          </a:xfrm>
        </p:grpSpPr>
        <p:grpSp>
          <p:nvGrpSpPr>
            <p:cNvPr id="62" name="组合 9"/>
            <p:cNvGrpSpPr/>
            <p:nvPr/>
          </p:nvGrpSpPr>
          <p:grpSpPr>
            <a:xfrm>
              <a:off x="6660472" y="2421094"/>
              <a:ext cx="2160000" cy="3441823"/>
              <a:chOff x="6660472" y="2421094"/>
              <a:chExt cx="2160000" cy="3441823"/>
            </a:xfrm>
          </p:grpSpPr>
          <p:sp>
            <p:nvSpPr>
              <p:cNvPr id="79" name="Rectangle 9"/>
              <p:cNvSpPr>
                <a:spLocks noChangeArrowheads="1"/>
              </p:cNvSpPr>
              <p:nvPr/>
            </p:nvSpPr>
            <p:spPr bwMode="auto">
              <a:xfrm rot="10800000">
                <a:off x="6660472" y="2421094"/>
                <a:ext cx="2160000" cy="2808000"/>
              </a:xfrm>
              <a:prstGeom prst="rect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9BBB59">
                      <a:lumMod val="60000"/>
                      <a:lumOff val="4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0" name="文本框 79"/>
              <p:cNvSpPr txBox="1"/>
              <p:nvPr/>
            </p:nvSpPr>
            <p:spPr>
              <a:xfrm>
                <a:off x="7231255" y="2771030"/>
                <a:ext cx="1454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</a:t>
                </a: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Density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81" name="Picture 8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8642" r="51654"/>
              <a:stretch/>
            </p:blipFill>
            <p:spPr bwMode="auto">
              <a:xfrm>
                <a:off x="7056229" y="3649720"/>
                <a:ext cx="829605" cy="2213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2" name="Picture 8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6311" r="8318"/>
              <a:stretch/>
            </p:blipFill>
            <p:spPr bwMode="auto">
              <a:xfrm>
                <a:off x="7883846" y="3638730"/>
                <a:ext cx="736916" cy="2206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3" name="组合 18"/>
            <p:cNvGrpSpPr/>
            <p:nvPr/>
          </p:nvGrpSpPr>
          <p:grpSpPr>
            <a:xfrm>
              <a:off x="4502374" y="2421042"/>
              <a:ext cx="2160000" cy="3415915"/>
              <a:chOff x="4502374" y="2421042"/>
              <a:chExt cx="2160000" cy="3415915"/>
            </a:xfrm>
          </p:grpSpPr>
          <p:sp>
            <p:nvSpPr>
              <p:cNvPr id="74" name="Rectangle 9"/>
              <p:cNvSpPr>
                <a:spLocks noChangeArrowheads="1"/>
              </p:cNvSpPr>
              <p:nvPr/>
            </p:nvSpPr>
            <p:spPr bwMode="auto">
              <a:xfrm rot="10800000">
                <a:off x="4502374" y="2421042"/>
                <a:ext cx="2160000" cy="2808000"/>
              </a:xfrm>
              <a:prstGeom prst="rect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8064A2">
                      <a:lumMod val="40000"/>
                      <a:lumOff val="6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75" name="组合 8"/>
              <p:cNvGrpSpPr/>
              <p:nvPr/>
            </p:nvGrpSpPr>
            <p:grpSpPr>
              <a:xfrm>
                <a:off x="4845775" y="2758460"/>
                <a:ext cx="1624010" cy="3078497"/>
                <a:chOff x="4845775" y="2758460"/>
                <a:chExt cx="1624010" cy="3078497"/>
              </a:xfrm>
            </p:grpSpPr>
            <p:sp>
              <p:nvSpPr>
                <p:cNvPr id="76" name="文本框 75"/>
                <p:cNvSpPr txBox="1"/>
                <p:nvPr/>
              </p:nvSpPr>
              <p:spPr>
                <a:xfrm>
                  <a:off x="5028365" y="2758460"/>
                  <a:ext cx="144142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Blade</a:t>
                  </a:r>
                  <a:r>
                    <a:rPr kumimoji="0" lang="zh-CN" alt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kumimoji="0" lang="en-US" altLang="zh-CN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Server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77" name="图片 7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5775" y="4667726"/>
                  <a:ext cx="1601843" cy="1169231"/>
                </a:xfrm>
                <a:prstGeom prst="rect">
                  <a:avLst/>
                </a:prstGeom>
              </p:spPr>
            </p:pic>
            <p:pic>
              <p:nvPicPr>
                <p:cNvPr id="78" name="图片 7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9224" y="3697059"/>
                  <a:ext cx="1612273" cy="906904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</p:grpSp>
        <p:grpSp>
          <p:nvGrpSpPr>
            <p:cNvPr id="64" name="组合 6"/>
            <p:cNvGrpSpPr/>
            <p:nvPr/>
          </p:nvGrpSpPr>
          <p:grpSpPr>
            <a:xfrm>
              <a:off x="186178" y="2421199"/>
              <a:ext cx="2160000" cy="3212156"/>
              <a:chOff x="186178" y="2421199"/>
              <a:chExt cx="2160000" cy="3212156"/>
            </a:xfrm>
          </p:grpSpPr>
          <p:sp>
            <p:nvSpPr>
              <p:cNvPr id="69" name="Rectangle 9"/>
              <p:cNvSpPr>
                <a:spLocks noChangeArrowheads="1"/>
              </p:cNvSpPr>
              <p:nvPr/>
            </p:nvSpPr>
            <p:spPr bwMode="auto">
              <a:xfrm rot="10800000">
                <a:off x="186178" y="2421199"/>
                <a:ext cx="2160000" cy="2808000"/>
              </a:xfrm>
              <a:prstGeom prst="rect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E1C797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292140" y="2636912"/>
                <a:ext cx="1940355" cy="675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Industry</a:t>
                </a: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Standard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Rack</a:t>
                </a: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Server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304" y="3879779"/>
                <a:ext cx="1758880" cy="342723"/>
              </a:xfrm>
              <a:prstGeom prst="rect">
                <a:avLst/>
              </a:prstGeom>
            </p:spPr>
          </p:pic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572" y="4444220"/>
                <a:ext cx="1689441" cy="480157"/>
              </a:xfrm>
              <a:prstGeom prst="rect">
                <a:avLst/>
              </a:prstGeom>
            </p:spPr>
          </p:pic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812" y="5151153"/>
                <a:ext cx="1794525" cy="482202"/>
              </a:xfrm>
              <a:prstGeom prst="rect">
                <a:avLst/>
              </a:prstGeom>
            </p:spPr>
          </p:pic>
        </p:grpSp>
        <p:grpSp>
          <p:nvGrpSpPr>
            <p:cNvPr id="65" name="组合 17"/>
            <p:cNvGrpSpPr/>
            <p:nvPr/>
          </p:nvGrpSpPr>
          <p:grpSpPr>
            <a:xfrm>
              <a:off x="2344276" y="2421146"/>
              <a:ext cx="2160000" cy="2808000"/>
              <a:chOff x="2344276" y="2421146"/>
              <a:chExt cx="2160000" cy="2808000"/>
            </a:xfrm>
          </p:grpSpPr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 rot="10800000">
                <a:off x="2344276" y="2421146"/>
                <a:ext cx="2160000" cy="2808000"/>
              </a:xfrm>
              <a:prstGeom prst="rect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67" name="图片 66" descr="A840r-G正面.jpg"/>
              <p:cNvPicPr>
                <a:picLocks noChangeAspect="1"/>
              </p:cNvPicPr>
              <p:nvPr/>
            </p:nvPicPr>
            <p:blipFill>
              <a:blip r:embed="rId8" cstate="email"/>
              <a:stretch>
                <a:fillRect/>
              </a:stretch>
            </p:blipFill>
            <p:spPr>
              <a:xfrm>
                <a:off x="2686966" y="3789510"/>
                <a:ext cx="1545428" cy="72460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8" name="文本框 67"/>
              <p:cNvSpPr txBox="1"/>
              <p:nvPr/>
            </p:nvSpPr>
            <p:spPr>
              <a:xfrm>
                <a:off x="2633275" y="2709072"/>
                <a:ext cx="170110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Mission</a:t>
                </a: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Critical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Rack</a:t>
                </a: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Server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3" name="矩形 82"/>
          <p:cNvSpPr/>
          <p:nvPr/>
        </p:nvSpPr>
        <p:spPr>
          <a:xfrm>
            <a:off x="1428723" y="5374010"/>
            <a:ext cx="1082222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491963" y="5403892"/>
            <a:ext cx="726180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RAS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324895" y="5388951"/>
            <a:ext cx="1025241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Fusion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9851824" y="5344128"/>
            <a:ext cx="126769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Powerful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7" name="图片 86" descr="D:\曙光工作资料\2013年工作资料\机型资料\I980-G10\I980-G10宣传图片\正视图(实际比例）副本.png"/>
          <p:cNvPicPr/>
          <p:nvPr/>
        </p:nvPicPr>
        <p:blipFill>
          <a:blip r:embed="rId9" cstate="print"/>
          <a:srcRect l="9176" t="8714" r="11664" b="14315"/>
          <a:stretch>
            <a:fillRect/>
          </a:stretch>
        </p:blipFill>
        <p:spPr bwMode="auto">
          <a:xfrm>
            <a:off x="3897611" y="3898151"/>
            <a:ext cx="1762339" cy="97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0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3"/>
          <p:cNvSpPr>
            <a:spLocks noEditPoints="1"/>
          </p:cNvSpPr>
          <p:nvPr/>
        </p:nvSpPr>
        <p:spPr bwMode="gray">
          <a:xfrm rot="11721739">
            <a:off x="1039972" y="3383926"/>
            <a:ext cx="1116783" cy="672545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009999"/>
              </a:gs>
              <a:gs pos="50000">
                <a:srgbClr val="55BBBB"/>
              </a:gs>
              <a:gs pos="100000">
                <a:srgbClr val="009999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>
              <a:rot lat="1500000" lon="2009997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009999"/>
            </a:extrusionClr>
          </a:sp3d>
        </p:spPr>
        <p:txBody>
          <a:bodyPr>
            <a:flatTx/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pic>
        <p:nvPicPr>
          <p:cNvPr id="1028" name="Picture 4" descr="c:\users\alanwang\appdata\roaming\360se6\User Data\temp\154507-1205051609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2525" y="2901843"/>
            <a:ext cx="2104279" cy="2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微软雅黑"/>
                <a:ea typeface="微软雅黑"/>
                <a:cs typeface="微软雅黑"/>
              </a:rPr>
              <a:t>Personalize Service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159565" y="1398624"/>
            <a:ext cx="7968885" cy="4470909"/>
            <a:chOff x="1619672" y="1398624"/>
            <a:chExt cx="5976664" cy="4470909"/>
          </a:xfrm>
        </p:grpSpPr>
        <p:grpSp>
          <p:nvGrpSpPr>
            <p:cNvPr id="2" name="组合 1"/>
            <p:cNvGrpSpPr/>
            <p:nvPr/>
          </p:nvGrpSpPr>
          <p:grpSpPr>
            <a:xfrm>
              <a:off x="1619672" y="1398624"/>
              <a:ext cx="2988662" cy="2226110"/>
              <a:chOff x="1619672" y="1398624"/>
              <a:chExt cx="2988662" cy="2226110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1619674" y="1398624"/>
                <a:ext cx="2937804" cy="590216"/>
                <a:chOff x="619" y="998"/>
                <a:chExt cx="1728" cy="701"/>
              </a:xfrm>
            </p:grpSpPr>
            <p:sp>
              <p:nvSpPr>
                <p:cNvPr id="37" name="AutoShape 3"/>
                <p:cNvSpPr>
                  <a:spLocks noChangeArrowheads="1"/>
                </p:cNvSpPr>
                <p:nvPr/>
              </p:nvSpPr>
              <p:spPr bwMode="gray">
                <a:xfrm>
                  <a:off x="619" y="1036"/>
                  <a:ext cx="1728" cy="663"/>
                </a:xfrm>
                <a:prstGeom prst="roundRect">
                  <a:avLst>
                    <a:gd name="adj" fmla="val 4505"/>
                  </a:avLst>
                </a:prstGeom>
                <a:gradFill rotWithShape="1">
                  <a:gsLst>
                    <a:gs pos="0">
                      <a:schemeClr val="hlink">
                        <a:gamma/>
                        <a:tint val="42353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9525" algn="ctr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38" name="AutoShape 4"/>
                <p:cNvSpPr>
                  <a:spLocks noChangeArrowheads="1"/>
                </p:cNvSpPr>
                <p:nvPr/>
              </p:nvSpPr>
              <p:spPr bwMode="gray">
                <a:xfrm>
                  <a:off x="628" y="998"/>
                  <a:ext cx="1669" cy="694"/>
                </a:xfrm>
                <a:prstGeom prst="roundRect">
                  <a:avLst>
                    <a:gd name="adj" fmla="val 4505"/>
                  </a:avLst>
                </a:prstGeom>
                <a:noFill/>
                <a:ln w="3175" algn="ctr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9" name="Rectangle 5"/>
              <p:cNvSpPr>
                <a:spLocks noChangeArrowheads="1"/>
              </p:cNvSpPr>
              <p:nvPr/>
            </p:nvSpPr>
            <p:spPr bwMode="gray">
              <a:xfrm>
                <a:off x="1619672" y="2047216"/>
                <a:ext cx="2988662" cy="157751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6"/>
            <p:cNvGrpSpPr>
              <a:grpSpLocks/>
            </p:cNvGrpSpPr>
            <p:nvPr/>
          </p:nvGrpSpPr>
          <p:grpSpPr bwMode="auto">
            <a:xfrm>
              <a:off x="1619673" y="3333700"/>
              <a:ext cx="2988662" cy="1895500"/>
              <a:chOff x="1701" y="2333"/>
              <a:chExt cx="1370" cy="114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41" name="Rectangle 7"/>
              <p:cNvSpPr>
                <a:spLocks noChangeArrowheads="1"/>
              </p:cNvSpPr>
              <p:nvPr/>
            </p:nvSpPr>
            <p:spPr bwMode="invGray">
              <a:xfrm>
                <a:off x="1701" y="2496"/>
                <a:ext cx="1370" cy="9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8"/>
              <p:cNvSpPr>
                <a:spLocks noChangeArrowheads="1"/>
              </p:cNvSpPr>
              <p:nvPr/>
            </p:nvSpPr>
            <p:spPr bwMode="invGray">
              <a:xfrm rot="5400000" flipH="1" flipV="1">
                <a:off x="2254" y="2243"/>
                <a:ext cx="211" cy="391"/>
              </a:xfrm>
              <a:prstGeom prst="rightArrow">
                <a:avLst>
                  <a:gd name="adj1" fmla="val 49870"/>
                  <a:gd name="adj2" fmla="val 57894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9"/>
            <p:cNvGrpSpPr>
              <a:grpSpLocks/>
            </p:cNvGrpSpPr>
            <p:nvPr/>
          </p:nvGrpSpPr>
          <p:grpSpPr bwMode="auto">
            <a:xfrm>
              <a:off x="4203924" y="3604011"/>
              <a:ext cx="3392412" cy="1630447"/>
              <a:chOff x="2916" y="2496"/>
              <a:chExt cx="1526" cy="980"/>
            </a:xfrm>
            <a:solidFill>
              <a:srgbClr val="CC99FF"/>
            </a:solidFill>
          </p:grpSpPr>
          <p:sp>
            <p:nvSpPr>
              <p:cNvPr id="44" name="Rectangle 10"/>
              <p:cNvSpPr>
                <a:spLocks noChangeArrowheads="1"/>
              </p:cNvSpPr>
              <p:nvPr/>
            </p:nvSpPr>
            <p:spPr bwMode="gray">
              <a:xfrm>
                <a:off x="3072" y="2496"/>
                <a:ext cx="1370" cy="9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11"/>
              <p:cNvSpPr>
                <a:spLocks noChangeArrowheads="1"/>
              </p:cNvSpPr>
              <p:nvPr/>
            </p:nvSpPr>
            <p:spPr bwMode="gray">
              <a:xfrm flipH="1">
                <a:off x="2916" y="2814"/>
                <a:ext cx="211" cy="391"/>
              </a:xfrm>
              <a:prstGeom prst="rightArrow">
                <a:avLst>
                  <a:gd name="adj1" fmla="val 49870"/>
                  <a:gd name="adj2" fmla="val 57894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12"/>
            <p:cNvGrpSpPr>
              <a:grpSpLocks/>
            </p:cNvGrpSpPr>
            <p:nvPr/>
          </p:nvGrpSpPr>
          <p:grpSpPr bwMode="auto">
            <a:xfrm>
              <a:off x="4608334" y="2047216"/>
              <a:ext cx="2988002" cy="1837868"/>
              <a:chOff x="3072" y="1516"/>
              <a:chExt cx="1370" cy="11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7" name="Rectangle 13"/>
              <p:cNvSpPr>
                <a:spLocks noChangeArrowheads="1"/>
              </p:cNvSpPr>
              <p:nvPr/>
            </p:nvSpPr>
            <p:spPr bwMode="gray">
              <a:xfrm>
                <a:off x="3072" y="1516"/>
                <a:ext cx="1370" cy="9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utoShape 14"/>
              <p:cNvSpPr>
                <a:spLocks noChangeArrowheads="1"/>
              </p:cNvSpPr>
              <p:nvPr/>
            </p:nvSpPr>
            <p:spPr bwMode="gray">
              <a:xfrm rot="16200000" flipH="1">
                <a:off x="3661" y="2359"/>
                <a:ext cx="211" cy="391"/>
              </a:xfrm>
              <a:prstGeom prst="rightArrow">
                <a:avLst>
                  <a:gd name="adj1" fmla="val 49870"/>
                  <a:gd name="adj2" fmla="val 57894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" name="AutoShape 15"/>
            <p:cNvSpPr>
              <a:spLocks noChangeArrowheads="1"/>
            </p:cNvSpPr>
            <p:nvPr/>
          </p:nvSpPr>
          <p:spPr bwMode="gray">
            <a:xfrm>
              <a:off x="4538269" y="2541435"/>
              <a:ext cx="334962" cy="620713"/>
            </a:xfrm>
            <a:prstGeom prst="rightArrow">
              <a:avLst>
                <a:gd name="adj1" fmla="val 49870"/>
                <a:gd name="adj2" fmla="val 57894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50" name="Group 16"/>
            <p:cNvGrpSpPr>
              <a:grpSpLocks/>
            </p:cNvGrpSpPr>
            <p:nvPr/>
          </p:nvGrpSpPr>
          <p:grpSpPr bwMode="auto">
            <a:xfrm>
              <a:off x="4568870" y="1420515"/>
              <a:ext cx="3016245" cy="568325"/>
              <a:chOff x="2944" y="1089"/>
              <a:chExt cx="1439" cy="358"/>
            </a:xfrm>
          </p:grpSpPr>
          <p:sp>
            <p:nvSpPr>
              <p:cNvPr id="51" name="AutoShape 17"/>
              <p:cNvSpPr>
                <a:spLocks noChangeArrowheads="1"/>
              </p:cNvSpPr>
              <p:nvPr/>
            </p:nvSpPr>
            <p:spPr bwMode="gray">
              <a:xfrm>
                <a:off x="2944" y="1089"/>
                <a:ext cx="1439" cy="358"/>
              </a:xfrm>
              <a:prstGeom prst="roundRect">
                <a:avLst>
                  <a:gd name="adj" fmla="val 4505"/>
                </a:avLst>
              </a:prstGeom>
              <a:gradFill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/>
                  </a:gs>
                </a:gsLst>
                <a:lin ang="5400000" scaled="1"/>
              </a:gra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2" name="AutoShape 18"/>
              <p:cNvSpPr>
                <a:spLocks noChangeArrowheads="1"/>
              </p:cNvSpPr>
              <p:nvPr/>
            </p:nvSpPr>
            <p:spPr bwMode="gray">
              <a:xfrm>
                <a:off x="2987" y="1094"/>
                <a:ext cx="1360" cy="349"/>
              </a:xfrm>
              <a:prstGeom prst="roundRect">
                <a:avLst>
                  <a:gd name="adj" fmla="val 4505"/>
                </a:avLst>
              </a:prstGeom>
              <a:noFill/>
              <a:ln w="3175" algn="ctr">
                <a:solidFill>
                  <a:srgbClr val="F8F8F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19"/>
            <p:cNvGrpSpPr>
              <a:grpSpLocks/>
            </p:cNvGrpSpPr>
            <p:nvPr/>
          </p:nvGrpSpPr>
          <p:grpSpPr bwMode="auto">
            <a:xfrm>
              <a:off x="1634975" y="5301208"/>
              <a:ext cx="2934404" cy="568325"/>
              <a:chOff x="619" y="1024"/>
              <a:chExt cx="1726" cy="675"/>
            </a:xfrm>
          </p:grpSpPr>
          <p:sp>
            <p:nvSpPr>
              <p:cNvPr id="54" name="AutoShape 20"/>
              <p:cNvSpPr>
                <a:spLocks noChangeArrowheads="1"/>
              </p:cNvSpPr>
              <p:nvPr/>
            </p:nvSpPr>
            <p:spPr bwMode="gray">
              <a:xfrm>
                <a:off x="619" y="1024"/>
                <a:ext cx="1726" cy="675"/>
              </a:xfrm>
              <a:prstGeom prst="roundRect">
                <a:avLst>
                  <a:gd name="adj" fmla="val 4505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52157"/>
                      <a:invGamma/>
                    </a:schemeClr>
                  </a:gs>
                </a:gsLst>
                <a:lin ang="5400000" scaled="1"/>
              </a:gra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5" name="AutoShape 21"/>
              <p:cNvSpPr>
                <a:spLocks noChangeArrowheads="1"/>
              </p:cNvSpPr>
              <p:nvPr/>
            </p:nvSpPr>
            <p:spPr bwMode="gray">
              <a:xfrm>
                <a:off x="628" y="1033"/>
                <a:ext cx="1669" cy="659"/>
              </a:xfrm>
              <a:prstGeom prst="roundRect">
                <a:avLst>
                  <a:gd name="adj" fmla="val 4505"/>
                </a:avLst>
              </a:prstGeom>
              <a:noFill/>
              <a:ln w="3175" algn="ctr">
                <a:solidFill>
                  <a:srgbClr val="F8F8F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Group 22"/>
            <p:cNvGrpSpPr>
              <a:grpSpLocks/>
            </p:cNvGrpSpPr>
            <p:nvPr/>
          </p:nvGrpSpPr>
          <p:grpSpPr bwMode="auto">
            <a:xfrm>
              <a:off x="4558388" y="5301208"/>
              <a:ext cx="3037205" cy="568325"/>
              <a:chOff x="2939" y="3438"/>
              <a:chExt cx="1449" cy="358"/>
            </a:xfrm>
          </p:grpSpPr>
          <p:sp>
            <p:nvSpPr>
              <p:cNvPr id="57" name="AutoShape 23"/>
              <p:cNvSpPr>
                <a:spLocks noChangeArrowheads="1"/>
              </p:cNvSpPr>
              <p:nvPr/>
            </p:nvSpPr>
            <p:spPr bwMode="gray">
              <a:xfrm>
                <a:off x="2944" y="3438"/>
                <a:ext cx="1444" cy="358"/>
              </a:xfrm>
              <a:prstGeom prst="roundRect">
                <a:avLst>
                  <a:gd name="adj" fmla="val 4505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tint val="62353"/>
                      <a:invGamma/>
                    </a:schemeClr>
                  </a:gs>
                </a:gsLst>
                <a:lin ang="5400000" scaled="1"/>
              </a:gra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8" name="AutoShape 24"/>
              <p:cNvSpPr>
                <a:spLocks noChangeArrowheads="1"/>
              </p:cNvSpPr>
              <p:nvPr/>
            </p:nvSpPr>
            <p:spPr bwMode="gray">
              <a:xfrm>
                <a:off x="2939" y="3443"/>
                <a:ext cx="1408" cy="349"/>
              </a:xfrm>
              <a:prstGeom prst="roundRect">
                <a:avLst>
                  <a:gd name="adj" fmla="val 4505"/>
                </a:avLst>
              </a:prstGeom>
              <a:noFill/>
              <a:ln w="3175" algn="ctr">
                <a:solidFill>
                  <a:srgbClr val="F8F8F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" name="Rectangle 25"/>
            <p:cNvSpPr>
              <a:spLocks noChangeArrowheads="1"/>
            </p:cNvSpPr>
            <p:nvPr/>
          </p:nvSpPr>
          <p:spPr bwMode="black">
            <a:xfrm>
              <a:off x="2159198" y="1500209"/>
              <a:ext cx="1836738" cy="396875"/>
            </a:xfrm>
            <a:prstGeom prst="rect">
              <a:avLst/>
            </a:prstGeom>
            <a:noFill/>
            <a:ln>
              <a:noFill/>
            </a:ln>
            <a:effectLst>
              <a:outerShdw dist="17961" dir="13500000" algn="ctr" rotWithShape="0">
                <a:srgbClr val="333333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latinLnBrk="1"/>
              <a:r>
                <a:rPr lang="en-US" altLang="zh-CN" sz="2000" b="1" i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Logo</a:t>
              </a:r>
              <a:endParaRPr lang="en-US" altLang="ko-KR" sz="2000" b="1" i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Rectangle 26"/>
            <p:cNvSpPr>
              <a:spLocks noChangeArrowheads="1"/>
            </p:cNvSpPr>
            <p:nvPr/>
          </p:nvSpPr>
          <p:spPr bwMode="gray">
            <a:xfrm>
              <a:off x="5075749" y="1500209"/>
              <a:ext cx="2121104" cy="400110"/>
            </a:xfrm>
            <a:prstGeom prst="rect">
              <a:avLst/>
            </a:prstGeom>
            <a:noFill/>
            <a:ln>
              <a:noFill/>
            </a:ln>
            <a:effectLst>
              <a:outerShdw dist="17961" dir="13500000" algn="ctr" rotWithShape="0">
                <a:srgbClr val="333333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latinLnBrk="1"/>
              <a:r>
                <a:rPr lang="zh-CN" altLang="en-US" sz="2000" b="1" i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A</a:t>
              </a:r>
              <a:r>
                <a:rPr lang="en-US" altLang="zh-CN" sz="2000" b="1" i="1" dirty="0" err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ppearance</a:t>
              </a:r>
              <a:r>
                <a:rPr lang="zh-CN" altLang="en-US" sz="2000" b="1" i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&amp; </a:t>
              </a:r>
              <a:r>
                <a:rPr lang="en-US" altLang="zh-CN" sz="2000" b="1" i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Arch.</a:t>
              </a:r>
              <a:endParaRPr lang="en-US" altLang="ko-KR" sz="2000" b="1" i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Rectangle 27"/>
            <p:cNvSpPr>
              <a:spLocks noChangeArrowheads="1"/>
            </p:cNvSpPr>
            <p:nvPr/>
          </p:nvSpPr>
          <p:spPr bwMode="black">
            <a:xfrm>
              <a:off x="2195736" y="5373216"/>
              <a:ext cx="1836738" cy="400110"/>
            </a:xfrm>
            <a:prstGeom prst="rect">
              <a:avLst/>
            </a:prstGeom>
            <a:noFill/>
            <a:ln>
              <a:noFill/>
            </a:ln>
            <a:effectLst>
              <a:outerShdw dist="17961" dir="13500000" algn="ctr" rotWithShape="0">
                <a:srgbClr val="333333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kumimoji="1" lang="zh-CN" altLang="en-US" sz="2000" b="1" i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S</a:t>
              </a:r>
              <a:r>
                <a:rPr kumimoji="1" lang="en-US" altLang="zh-CN" sz="2000" b="1" i="1" dirty="0" err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olution</a:t>
              </a:r>
              <a:endParaRPr kumimoji="1" lang="en-US" altLang="ko-KR" sz="2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black">
            <a:xfrm>
              <a:off x="5111526" y="5373216"/>
              <a:ext cx="1836738" cy="396875"/>
            </a:xfrm>
            <a:prstGeom prst="rect">
              <a:avLst/>
            </a:prstGeom>
            <a:noFill/>
            <a:ln>
              <a:noFill/>
            </a:ln>
            <a:effectLst>
              <a:outerShdw dist="17961" dir="13500000" algn="ctr" rotWithShape="0">
                <a:srgbClr val="333333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latinLnBrk="1"/>
              <a:r>
                <a:rPr lang="en-US" altLang="zh-CN" sz="2000" b="1" i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Function</a:t>
              </a:r>
              <a:endParaRPr lang="en-US" altLang="ko-KR" sz="2000" b="1" i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Text Box 29"/>
            <p:cNvSpPr txBox="1">
              <a:spLocks noChangeArrowheads="1"/>
            </p:cNvSpPr>
            <p:nvPr/>
          </p:nvSpPr>
          <p:spPr bwMode="gray">
            <a:xfrm>
              <a:off x="1736354" y="2277479"/>
              <a:ext cx="2448272" cy="97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Logo customization for packaging, labeling, BIOS and BMC interface.</a:t>
              </a:r>
              <a:endPara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gray">
            <a:xfrm>
              <a:off x="1709430" y="3857510"/>
              <a:ext cx="2499650" cy="117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According to customer business features,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using products for </a:t>
              </a: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the overall customization, improve the system TCO.</a:t>
              </a:r>
              <a:endPara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4830522" y="2123770"/>
              <a:ext cx="2681305" cy="144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en-US" altLang="zh-CN" sz="1600" dirty="0">
                  <a:latin typeface="微软雅黑"/>
                  <a:ea typeface="微软雅黑"/>
                  <a:cs typeface="微软雅黑"/>
                </a:rPr>
                <a:t>According to </a:t>
              </a:r>
              <a:r>
                <a:rPr lang="en-US" altLang="zh-CN" sz="1600" dirty="0" smtClean="0">
                  <a:latin typeface="微软雅黑"/>
                  <a:ea typeface="微软雅黑"/>
                  <a:cs typeface="微软雅黑"/>
                </a:rPr>
                <a:t>customers’ </a:t>
              </a:r>
              <a:r>
                <a:rPr lang="en-US" altLang="zh-CN" sz="1600" dirty="0">
                  <a:latin typeface="微软雅黑"/>
                  <a:ea typeface="微软雅黑"/>
                  <a:cs typeface="微软雅黑"/>
                </a:rPr>
                <a:t>requirements </a:t>
              </a:r>
              <a:r>
                <a:rPr lang="en-US" altLang="zh-CN" sz="1600" dirty="0" smtClean="0">
                  <a:latin typeface="微软雅黑"/>
                  <a:ea typeface="微软雅黑"/>
                  <a:cs typeface="微软雅黑"/>
                </a:rPr>
                <a:t>products </a:t>
              </a:r>
              <a:r>
                <a:rPr lang="en-US" altLang="zh-CN" sz="1600" dirty="0">
                  <a:latin typeface="微软雅黑"/>
                  <a:ea typeface="微软雅黑"/>
                  <a:cs typeface="微软雅黑"/>
                </a:rPr>
                <a:t>customized, including product specifications, server internal structure, product appearance.</a:t>
              </a:r>
              <a:endParaRPr lang="zh-CN" altLang="en-US" sz="1600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665571" y="4031885"/>
              <a:ext cx="2825727" cy="675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Customized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f</a:t>
              </a:r>
              <a:r>
                <a:rPr lang="en-US" altLang="zh-CN" sz="1600" dirty="0" err="1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unctions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of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BMC chip</a:t>
              </a:r>
              <a:r>
                <a:rPr lang="en-US" altLang="zh-CN" sz="16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, BIOS, etc. </a:t>
              </a:r>
              <a:endParaRPr lang="zh-CN" altLang="en-US" sz="16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2" name="Freeform 2"/>
          <p:cNvSpPr>
            <a:spLocks noEditPoints="1"/>
          </p:cNvSpPr>
          <p:nvPr/>
        </p:nvSpPr>
        <p:spPr bwMode="gray">
          <a:xfrm rot="633066">
            <a:off x="374291" y="3566584"/>
            <a:ext cx="1055611" cy="738602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0066CC"/>
              </a:gs>
              <a:gs pos="50000">
                <a:srgbClr val="93BEE9"/>
              </a:gs>
              <a:gs pos="100000">
                <a:srgbClr val="0066CC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>
              <a:rot lat="1500000" lon="2009997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0066CC"/>
            </a:extrusionClr>
          </a:sp3d>
        </p:spPr>
        <p:txBody>
          <a:bodyPr>
            <a:flatTx/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29226" y="4521989"/>
            <a:ext cx="2007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Complex</a:t>
            </a:r>
            <a:endParaRPr lang="zh-CN" alt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37617" y="2527976"/>
            <a:ext cx="1590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3200" b="1" dirty="0">
                <a:ln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Simple</a:t>
            </a:r>
            <a:endParaRPr lang="zh-CN" altLang="en-US" sz="3200" b="1" dirty="0">
              <a:ln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27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883512" cy="583474"/>
          </a:xfrm>
        </p:spPr>
        <p:txBody>
          <a:bodyPr/>
          <a:lstStyle/>
          <a:p>
            <a:r>
              <a:rPr lang="en-US" altLang="zh-CN" b="1" dirty="0" smtClean="0"/>
              <a:t>Main Personalization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&amp;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OEM</a:t>
            </a:r>
            <a:r>
              <a:rPr lang="zh-CN" altLang="en-US" dirty="0"/>
              <a:t> </a:t>
            </a:r>
            <a:r>
              <a:rPr lang="en-US" altLang="zh-CN" dirty="0" smtClean="0"/>
              <a:t>Customers</a:t>
            </a:r>
            <a:endParaRPr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7991" y="2661433"/>
            <a:ext cx="3700751" cy="8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8981" y="4661697"/>
            <a:ext cx="2794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5413" y="3377512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76321" y="1433306"/>
            <a:ext cx="251460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71809" y="857232"/>
            <a:ext cx="3648405" cy="88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810511" y="5518953"/>
            <a:ext cx="3175001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28" descr="QQ截图201404221242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25" y="1804166"/>
            <a:ext cx="3496399" cy="500066"/>
          </a:xfrm>
          <a:prstGeom prst="rect">
            <a:avLst/>
          </a:prstGeom>
        </p:spPr>
      </p:pic>
      <p:pic>
        <p:nvPicPr>
          <p:cNvPr id="30" name="图片 29" descr="QQ截图2014042212430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1489" y="3947306"/>
            <a:ext cx="2692064" cy="695238"/>
          </a:xfrm>
          <a:prstGeom prst="rect">
            <a:avLst/>
          </a:prstGeom>
        </p:spPr>
      </p:pic>
      <p:pic>
        <p:nvPicPr>
          <p:cNvPr id="31" name="图片 30" descr="QQ截图201404221244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17" y="2804298"/>
            <a:ext cx="2476517" cy="678350"/>
          </a:xfrm>
          <a:prstGeom prst="rect">
            <a:avLst/>
          </a:prstGeom>
        </p:spPr>
      </p:pic>
      <p:pic>
        <p:nvPicPr>
          <p:cNvPr id="32" name="图片 31" descr="QQ截图2014042413302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787" y="3590116"/>
            <a:ext cx="2012585" cy="16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34443" y="201342"/>
            <a:ext cx="9025359" cy="571483"/>
          </a:xfrm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kumimoji="1" lang="en-US" altLang="en-US" dirty="0" smtClean="0">
                <a:ln w="0"/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</a:rPr>
              <a:t>Sugon </a:t>
            </a:r>
            <a:r>
              <a:rPr lang="en-US" altLang="zh-CN" dirty="0" smtClean="0">
                <a:ln w="0"/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dirty="0" smtClean="0">
                <a:ln w="0"/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ln w="0"/>
                <a:solidFill>
                  <a:srgbClr val="000000"/>
                </a:solidFill>
                <a:effectLst/>
                <a:latin typeface="微软雅黑" pitchFamily="34" charset="-122"/>
                <a:ea typeface="微软雅黑" pitchFamily="34" charset="-122"/>
              </a:rPr>
              <a:t>Family</a:t>
            </a:r>
            <a:endParaRPr lang="zh-CN" altLang="en-US" dirty="0">
              <a:ln w="0"/>
              <a:solidFill>
                <a:srgbClr val="00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336360" y="1485234"/>
            <a:ext cx="5967964" cy="1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>
            <a:spAutoFit/>
          </a:bodyPr>
          <a:lstStyle/>
          <a:p>
            <a:pPr defTabSz="783822">
              <a:buFont typeface="Arial" charset="0"/>
              <a:buNone/>
            </a:pPr>
            <a:r>
              <a:rPr lang="zh-CN" altLang="en-US" sz="7500" b="1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“新常态”</a:t>
            </a: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1656934" y="2802554"/>
            <a:ext cx="1333268" cy="5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>
            <a:spAutoFit/>
          </a:bodyPr>
          <a:lstStyle/>
          <a:p>
            <a:pPr defTabSz="783822">
              <a:buFont typeface="Arial" charset="0"/>
              <a:buNone/>
            </a:pPr>
            <a:r>
              <a:rPr lang="zh-CN" altLang="en-US" sz="2800" b="1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速度</a:t>
            </a: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3038877" y="2802554"/>
            <a:ext cx="1333268" cy="5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>
            <a:spAutoFit/>
          </a:bodyPr>
          <a:lstStyle/>
          <a:p>
            <a:pPr defTabSz="783822">
              <a:buFont typeface="Arial" charset="0"/>
              <a:buNone/>
            </a:pPr>
            <a:r>
              <a:rPr lang="zh-CN" altLang="en-US" sz="2800" b="1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结构</a:t>
            </a:r>
          </a:p>
        </p:txBody>
      </p:sp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4418700" y="2802554"/>
            <a:ext cx="1238036" cy="5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>
            <a:spAutoFit/>
          </a:bodyPr>
          <a:lstStyle/>
          <a:p>
            <a:pPr defTabSz="783822">
              <a:buFont typeface="Arial" charset="0"/>
              <a:buNone/>
            </a:pPr>
            <a:r>
              <a:rPr lang="zh-CN" altLang="en-US" sz="2800" b="1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动力</a:t>
            </a:r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2340593" y="3669059"/>
            <a:ext cx="7390117" cy="123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>
            <a:spAutoFit/>
          </a:bodyPr>
          <a:lstStyle/>
          <a:p>
            <a:pPr algn="ctr" defTabSz="783822">
              <a:buFont typeface="Arial" charset="0"/>
              <a:buNone/>
            </a:pPr>
            <a:r>
              <a:rPr lang="zh-CN" altLang="en-US" sz="7500" b="1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“信息产业”</a:t>
            </a:r>
          </a:p>
        </p:txBody>
      </p:sp>
      <p:sp>
        <p:nvSpPr>
          <p:cNvPr id="11" name="矩形 6"/>
          <p:cNvSpPr>
            <a:spLocks noChangeArrowheads="1"/>
          </p:cNvSpPr>
          <p:nvPr/>
        </p:nvSpPr>
        <p:spPr bwMode="auto">
          <a:xfrm>
            <a:off x="3383930" y="4919719"/>
            <a:ext cx="5280166" cy="5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>
            <a:spAutoFit/>
          </a:bodyPr>
          <a:lstStyle/>
          <a:p>
            <a:pPr algn="ctr" defTabSz="783822">
              <a:buFont typeface="Arial" charset="0"/>
              <a:buNone/>
            </a:pPr>
            <a:r>
              <a:rPr lang="zh-CN" altLang="en-US" sz="2800" b="1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rPr>
              <a:t>新常态下扮演重要角色</a:t>
            </a:r>
          </a:p>
        </p:txBody>
      </p:sp>
      <p:grpSp>
        <p:nvGrpSpPr>
          <p:cNvPr id="12" name="组合 29"/>
          <p:cNvGrpSpPr>
            <a:grpSpLocks/>
          </p:cNvGrpSpPr>
          <p:nvPr/>
        </p:nvGrpSpPr>
        <p:grpSpPr bwMode="auto">
          <a:xfrm>
            <a:off x="8621815" y="3838882"/>
            <a:ext cx="1299364" cy="1356989"/>
            <a:chOff x="541594" y="0"/>
            <a:chExt cx="975097" cy="1357923"/>
          </a:xfrm>
        </p:grpSpPr>
        <p:sp>
          <p:nvSpPr>
            <p:cNvPr id="13" name="圆角矩形 7"/>
            <p:cNvSpPr>
              <a:spLocks noChangeArrowheads="1"/>
            </p:cNvSpPr>
            <p:nvPr/>
          </p:nvSpPr>
          <p:spPr bwMode="auto">
            <a:xfrm>
              <a:off x="541594" y="0"/>
              <a:ext cx="975097" cy="3577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 defTabSz="783822">
                <a:buFont typeface="Wingdings" charset="0"/>
                <a:buChar char="n"/>
              </a:pPr>
              <a:r>
                <a:rPr lang="zh-CN" altLang="en-US" sz="1500">
                  <a:solidFill>
                    <a:prstClr val="white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   发展前沿</a:t>
              </a:r>
              <a:endParaRPr lang="en-US" sz="150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endParaRPr>
            </a:p>
          </p:txBody>
        </p:sp>
        <p:sp>
          <p:nvSpPr>
            <p:cNvPr id="14" name="圆角矩形 8"/>
            <p:cNvSpPr>
              <a:spLocks noChangeArrowheads="1"/>
            </p:cNvSpPr>
            <p:nvPr/>
          </p:nvSpPr>
          <p:spPr bwMode="auto">
            <a:xfrm>
              <a:off x="551400" y="500066"/>
              <a:ext cx="965287" cy="3577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 defTabSz="783822">
                <a:buFont typeface="Wingdings" charset="0"/>
                <a:buChar char="n"/>
              </a:pPr>
              <a:r>
                <a:rPr lang="zh-CN" altLang="en-US" sz="1500">
                  <a:solidFill>
                    <a:prstClr val="white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   转型支撑</a:t>
              </a:r>
              <a:endParaRPr lang="en-US" sz="150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endParaRPr>
            </a:p>
          </p:txBody>
        </p:sp>
        <p:sp>
          <p:nvSpPr>
            <p:cNvPr id="15" name="圆角矩形 9"/>
            <p:cNvSpPr>
              <a:spLocks noChangeArrowheads="1"/>
            </p:cNvSpPr>
            <p:nvPr/>
          </p:nvSpPr>
          <p:spPr bwMode="auto">
            <a:xfrm>
              <a:off x="561210" y="1000132"/>
              <a:ext cx="955477" cy="35779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 defTabSz="783822">
                <a:buFont typeface="Wingdings" charset="0"/>
                <a:buChar char="n"/>
              </a:pPr>
              <a:r>
                <a:rPr lang="zh-CN" altLang="en-US" sz="1500">
                  <a:solidFill>
                    <a:prstClr val="white"/>
                  </a:solidFill>
                  <a:latin typeface="微软雅黑" charset="0"/>
                  <a:ea typeface="微软雅黑" charset="0"/>
                  <a:cs typeface="微软雅黑" charset="0"/>
                  <a:sym typeface="微软雅黑" charset="0"/>
                </a:rPr>
                <a:t>   创新牵引</a:t>
              </a:r>
              <a:endParaRPr lang="en-US" sz="150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  <a:sym typeface="微软雅黑" charset="0"/>
              </a:endParaRPr>
            </a:p>
          </p:txBody>
        </p:sp>
      </p:grpSp>
      <p:grpSp>
        <p:nvGrpSpPr>
          <p:cNvPr id="16" name="组合 5"/>
          <p:cNvGrpSpPr/>
          <p:nvPr/>
        </p:nvGrpSpPr>
        <p:grpSpPr>
          <a:xfrm>
            <a:off x="132055" y="693334"/>
            <a:ext cx="11819580" cy="6159384"/>
            <a:chOff x="277796" y="246645"/>
            <a:chExt cx="8866226" cy="6160810"/>
          </a:xfrm>
        </p:grpSpPr>
        <p:cxnSp>
          <p:nvCxnSpPr>
            <p:cNvPr id="17" name="Straight Arrow Connector 4"/>
            <p:cNvCxnSpPr/>
            <p:nvPr/>
          </p:nvCxnSpPr>
          <p:spPr bwMode="auto">
            <a:xfrm>
              <a:off x="603975" y="6117299"/>
              <a:ext cx="8271469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7"/>
            <p:cNvCxnSpPr/>
            <p:nvPr/>
          </p:nvCxnSpPr>
          <p:spPr bwMode="auto">
            <a:xfrm flipV="1">
              <a:off x="620658" y="1266662"/>
              <a:ext cx="0" cy="485064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V="1">
              <a:off x="644865" y="1421215"/>
              <a:ext cx="6535522" cy="4420496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 wrap="none" lIns="121845" tIns="60923" rIns="121845" bIns="60923" anchor="ctr"/>
            <a:lstStyle/>
            <a:p>
              <a:pPr defTabSz="805577">
                <a:defRPr/>
              </a:pPr>
              <a:endParaRPr lang="zh-CN" altLang="en-US" sz="11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V="1">
              <a:off x="676757" y="1028743"/>
              <a:ext cx="4525020" cy="3096891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 wrap="none" lIns="121845" tIns="60923" rIns="121845" bIns="60923" anchor="ctr"/>
            <a:lstStyle/>
            <a:p>
              <a:pPr defTabSz="805577">
                <a:defRPr/>
              </a:pPr>
              <a:endParaRPr lang="zh-CN" altLang="en-US" sz="11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676762" y="1124770"/>
              <a:ext cx="1861976" cy="1328719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 wrap="none" lIns="121845" tIns="60923" rIns="121845" bIns="60923" anchor="ctr"/>
            <a:lstStyle/>
            <a:p>
              <a:pPr defTabSz="805577">
                <a:defRPr/>
              </a:pPr>
              <a:endParaRPr lang="zh-CN" altLang="en-US" sz="11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 bwMode="auto">
            <a:xfrm rot="19821999">
              <a:off x="599802" y="1535079"/>
              <a:ext cx="2376000" cy="288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121845" tIns="60923" rIns="121845" bIns="609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83822">
                <a:buClr>
                  <a:srgbClr val="CC9900"/>
                </a:buClr>
              </a:pPr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High density Server </a:t>
              </a:r>
              <a:endParaRPr lang="zh-CN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 flipV="1">
              <a:off x="5056898" y="3136958"/>
              <a:ext cx="3979615" cy="2884423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 wrap="none" lIns="121845" tIns="60923" rIns="121845" bIns="60923" anchor="ctr"/>
            <a:lstStyle/>
            <a:p>
              <a:pPr defTabSz="805577">
                <a:defRPr/>
              </a:pPr>
              <a:endParaRPr lang="zh-CN" altLang="en-US" sz="11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TextBox 55"/>
            <p:cNvSpPr txBox="1"/>
            <p:nvPr/>
          </p:nvSpPr>
          <p:spPr>
            <a:xfrm>
              <a:off x="277796" y="1236828"/>
              <a:ext cx="369282" cy="1969695"/>
            </a:xfrm>
            <a:prstGeom prst="rect">
              <a:avLst/>
            </a:prstGeom>
            <a:noFill/>
          </p:spPr>
          <p:txBody>
            <a:bodyPr vert="eaVert" wrap="square" lIns="121845" tIns="60923" rIns="121845" bIns="60923" rtlCol="0">
              <a:spAutoFit/>
            </a:bodyPr>
            <a:lstStyle/>
            <a:p>
              <a:pPr defTabSz="783822"/>
              <a:r>
                <a:rPr lang="en-US" altLang="zh-CN" sz="1600" b="1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Reliability</a:t>
              </a:r>
              <a:endPara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 bwMode="auto">
            <a:xfrm rot="19889360">
              <a:off x="1935565" y="2096865"/>
              <a:ext cx="3064632" cy="387464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121845" tIns="60923" rIns="121845" bIns="609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83822">
                <a:buClr>
                  <a:srgbClr val="CC9900"/>
                </a:buClr>
              </a:pPr>
              <a:r>
                <a:rPr lang="en-US" altLang="zh-CN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Mission</a:t>
              </a:r>
              <a:r>
                <a:rPr lang="zh-CN" alt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Critical</a:t>
              </a:r>
              <a:r>
                <a:rPr lang="zh-CN" altLang="en-US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Server</a:t>
              </a:r>
              <a:endParaRPr lang="zh-CN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 bwMode="auto">
            <a:xfrm rot="19909143">
              <a:off x="3483573" y="3002745"/>
              <a:ext cx="2376000" cy="288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121845" tIns="60923" rIns="121845" bIns="609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83822">
                <a:buClr>
                  <a:srgbClr val="CC9900"/>
                </a:buClr>
              </a:pPr>
              <a:r>
                <a:rPr lang="en-US" altLang="zh-CN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Rack </a:t>
              </a:r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Server</a:t>
              </a:r>
              <a:endParaRPr lang="zh-CN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 bwMode="auto">
            <a:xfrm rot="19822998">
              <a:off x="6076302" y="4325792"/>
              <a:ext cx="2376000" cy="288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121845" tIns="60923" rIns="121845" bIns="609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83822">
                <a:buClr>
                  <a:srgbClr val="CC9900"/>
                </a:buClr>
              </a:pPr>
              <a:r>
                <a:rPr lang="en-US" altLang="zh-CN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Customize Server</a:t>
              </a:r>
              <a:endParaRPr lang="zh-CN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705978" y="4857763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I840-G10</a:t>
              </a:r>
            </a:p>
          </p:txBody>
        </p:sp>
        <p:sp>
          <p:nvSpPr>
            <p:cNvPr id="29" name="AutoShape 32"/>
            <p:cNvSpPr>
              <a:spLocks noChangeArrowheads="1"/>
            </p:cNvSpPr>
            <p:nvPr/>
          </p:nvSpPr>
          <p:spPr bwMode="auto">
            <a:xfrm>
              <a:off x="2928926" y="3313595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I840-G20</a:t>
              </a:r>
            </a:p>
          </p:txBody>
        </p:sp>
        <p:sp>
          <p:nvSpPr>
            <p:cNvPr id="30" name="AutoShape 32"/>
            <p:cNvSpPr>
              <a:spLocks noChangeArrowheads="1"/>
            </p:cNvSpPr>
            <p:nvPr/>
          </p:nvSpPr>
          <p:spPr bwMode="auto">
            <a:xfrm>
              <a:off x="5548354" y="3240619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A620-G</a:t>
              </a:r>
            </a:p>
          </p:txBody>
        </p:sp>
        <p:sp>
          <p:nvSpPr>
            <p:cNvPr id="31" name="AutoShape 32"/>
            <p:cNvSpPr>
              <a:spLocks noChangeArrowheads="1"/>
            </p:cNvSpPr>
            <p:nvPr/>
          </p:nvSpPr>
          <p:spPr bwMode="auto">
            <a:xfrm>
              <a:off x="6143894" y="5780571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I610-G12</a:t>
              </a:r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7195949" y="5221179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I620-G12</a:t>
              </a:r>
            </a:p>
          </p:txBody>
        </p:sp>
        <p:sp>
          <p:nvSpPr>
            <p:cNvPr id="33" name="AutoShape 32"/>
            <p:cNvSpPr>
              <a:spLocks noChangeArrowheads="1"/>
            </p:cNvSpPr>
            <p:nvPr/>
          </p:nvSpPr>
          <p:spPr bwMode="auto">
            <a:xfrm>
              <a:off x="7786710" y="4528039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I820-G10</a:t>
              </a:r>
            </a:p>
          </p:txBody>
        </p:sp>
        <p:sp>
          <p:nvSpPr>
            <p:cNvPr id="34" name="AutoShape 32"/>
            <p:cNvSpPr>
              <a:spLocks noChangeArrowheads="1"/>
            </p:cNvSpPr>
            <p:nvPr/>
          </p:nvSpPr>
          <p:spPr bwMode="auto">
            <a:xfrm>
              <a:off x="5633151" y="1635800"/>
              <a:ext cx="494949" cy="242999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I980</a:t>
              </a:r>
            </a:p>
          </p:txBody>
        </p:sp>
        <p:sp>
          <p:nvSpPr>
            <p:cNvPr id="35" name="AutoShape 32"/>
            <p:cNvSpPr>
              <a:spLocks noChangeArrowheads="1"/>
            </p:cNvSpPr>
            <p:nvPr/>
          </p:nvSpPr>
          <p:spPr bwMode="auto">
            <a:xfrm>
              <a:off x="1714480" y="4099411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A840-G10</a:t>
              </a:r>
            </a:p>
          </p:txBody>
        </p:sp>
        <p:sp>
          <p:nvSpPr>
            <p:cNvPr id="36" name="AutoShape 32"/>
            <p:cNvSpPr>
              <a:spLocks noChangeArrowheads="1"/>
            </p:cNvSpPr>
            <p:nvPr/>
          </p:nvSpPr>
          <p:spPr bwMode="auto">
            <a:xfrm>
              <a:off x="1148360" y="2833406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TC4600E</a:t>
              </a:r>
            </a:p>
          </p:txBody>
        </p:sp>
        <p:sp>
          <p:nvSpPr>
            <p:cNvPr id="37" name="AutoShape 32"/>
            <p:cNvSpPr>
              <a:spLocks noChangeArrowheads="1"/>
            </p:cNvSpPr>
            <p:nvPr/>
          </p:nvSpPr>
          <p:spPr bwMode="auto">
            <a:xfrm>
              <a:off x="3752405" y="988263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TC6600</a:t>
              </a:r>
            </a:p>
          </p:txBody>
        </p:sp>
        <p:pic>
          <p:nvPicPr>
            <p:cNvPr id="38" name="Picture 1" descr="C:\Users\wst\AppData\Roaming\Tencent\Users\401275564\QQ\WinTemp\RichOle\RG[`IV3Z]2GZI5W}ZQ0JZ_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57225" y="4357827"/>
              <a:ext cx="857255" cy="510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1" descr="C:\Users\wst\AppData\Roaming\Tencent\Users\401275564\QQ\WinTemp\RichOle\RG[`IV3Z]2GZI5W}ZQ0JZ_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928795" y="3571898"/>
              <a:ext cx="857255" cy="5106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AutoShape 32"/>
            <p:cNvSpPr>
              <a:spLocks noChangeArrowheads="1"/>
            </p:cNvSpPr>
            <p:nvPr/>
          </p:nvSpPr>
          <p:spPr bwMode="auto">
            <a:xfrm>
              <a:off x="4286249" y="2242023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I840-G25</a:t>
              </a:r>
            </a:p>
          </p:txBody>
        </p:sp>
        <p:pic>
          <p:nvPicPr>
            <p:cNvPr id="41" name="Picture 1" descr="C:\Users\wst\AppData\Roaming\Tencent\Users\401275564\QQ\WinTemp\RichOle\RG[`IV3Z]2GZI5W}ZQ0JZ_1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500569" y="1714498"/>
              <a:ext cx="857255" cy="510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" descr="C:\Users\wst\AppData\Roaming\Tencent\Users\401275564\QQ\WinTemp\RichOle\EY1WPBAR%L(DJAUN`3)(C$P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98111" y="3468364"/>
              <a:ext cx="1285884" cy="389484"/>
            </a:xfrm>
            <a:prstGeom prst="rect">
              <a:avLst/>
            </a:prstGeom>
            <a:noFill/>
          </p:spPr>
        </p:pic>
        <p:sp>
          <p:nvSpPr>
            <p:cNvPr id="43" name="AutoShape 32"/>
            <p:cNvSpPr>
              <a:spLocks noChangeArrowheads="1"/>
            </p:cNvSpPr>
            <p:nvPr/>
          </p:nvSpPr>
          <p:spPr bwMode="auto">
            <a:xfrm>
              <a:off x="4727396" y="3811335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A420-G</a:t>
              </a:r>
            </a:p>
          </p:txBody>
        </p:sp>
        <p:pic>
          <p:nvPicPr>
            <p:cNvPr id="44" name="Picture 4" descr="C:\Users\wst\AppData\Roaming\Tencent\Users\401275564\QQ\WinTemp\RichOle\EY1WPBAR%L(DJAUN`3)(C$P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92670" y="2834834"/>
              <a:ext cx="1285884" cy="440469"/>
            </a:xfrm>
            <a:prstGeom prst="rect">
              <a:avLst/>
            </a:prstGeom>
            <a:noFill/>
          </p:spPr>
        </p:pic>
        <p:pic>
          <p:nvPicPr>
            <p:cNvPr id="45" name="Picture 6" descr="C:\Users\wst\AppData\Roaming\Tencent\Users\401275564\QQ\WinTemp\RichOle\EBFTV79NZM2`%0]V0DW95TQ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47493" y="4039955"/>
              <a:ext cx="1214446" cy="333822"/>
            </a:xfrm>
            <a:prstGeom prst="rect">
              <a:avLst/>
            </a:prstGeom>
            <a:noFill/>
          </p:spPr>
        </p:pic>
        <p:sp>
          <p:nvSpPr>
            <p:cNvPr id="46" name="AutoShape 32"/>
            <p:cNvSpPr>
              <a:spLocks noChangeArrowheads="1"/>
            </p:cNvSpPr>
            <p:nvPr/>
          </p:nvSpPr>
          <p:spPr bwMode="auto">
            <a:xfrm>
              <a:off x="7369777" y="1911247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I620-G20</a:t>
              </a:r>
            </a:p>
          </p:txBody>
        </p:sp>
        <p:pic>
          <p:nvPicPr>
            <p:cNvPr id="47" name="Picture 6" descr="C:\Users\wst\AppData\Roaming\Tencent\Users\401275564\QQ\WinTemp\RichOle\EBFTV79NZM2`%0]V0DW95TQ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27647" y="1464441"/>
              <a:ext cx="1214446" cy="492906"/>
            </a:xfrm>
            <a:prstGeom prst="rect">
              <a:avLst/>
            </a:prstGeom>
            <a:noFill/>
          </p:spPr>
        </p:pic>
        <p:sp>
          <p:nvSpPr>
            <p:cNvPr id="48" name="AutoShape 32"/>
            <p:cNvSpPr>
              <a:spLocks noChangeArrowheads="1"/>
            </p:cNvSpPr>
            <p:nvPr/>
          </p:nvSpPr>
          <p:spPr bwMode="auto">
            <a:xfrm>
              <a:off x="2853303" y="4907218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I410-G20</a:t>
              </a:r>
            </a:p>
          </p:txBody>
        </p:sp>
        <p:pic>
          <p:nvPicPr>
            <p:cNvPr id="49" name="Picture 7" descr="C:\Users\wst\AppData\Roaming\Tencent\Users\401275564\QQ\WinTemp\RichOle\F8R~LFY~]RET%[O0VC5SH{A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64232" y="2199428"/>
              <a:ext cx="1285884" cy="450059"/>
            </a:xfrm>
            <a:prstGeom prst="rect">
              <a:avLst/>
            </a:prstGeom>
            <a:noFill/>
          </p:spPr>
        </p:pic>
        <p:pic>
          <p:nvPicPr>
            <p:cNvPr id="50" name="Picture 3" descr="C:\Users\wst\AppData\Roaming\Tencent\Users\401275564\QQ\WinTemp\RichOle\HB9[RMMJ1O$[$F5PCHVCG%V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14443" y="5443662"/>
              <a:ext cx="1500198" cy="431195"/>
            </a:xfrm>
            <a:prstGeom prst="rect">
              <a:avLst/>
            </a:prstGeom>
            <a:noFill/>
          </p:spPr>
        </p:pic>
        <p:pic>
          <p:nvPicPr>
            <p:cNvPr id="51" name="Picture 14" descr="C:\Users\wst\AppData\Roaming\Tencent\Users\401275564\QQ\WinTemp\RichOle\UW8SGHGQBE(QKI[WQ2ANEHM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15231" y="4786327"/>
              <a:ext cx="1265319" cy="500067"/>
            </a:xfrm>
            <a:prstGeom prst="rect">
              <a:avLst/>
            </a:prstGeom>
            <a:noFill/>
          </p:spPr>
        </p:pic>
        <p:pic>
          <p:nvPicPr>
            <p:cNvPr id="52" name="Picture 15" descr="C:\Users\wst\AppData\Roaming\Tencent\Users\401275564\QQ\WinTemp\RichOle\S~T8OZS6_3FD9PR5NKIS_XU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43235" y="4072000"/>
              <a:ext cx="1000787" cy="456032"/>
            </a:xfrm>
            <a:prstGeom prst="rect">
              <a:avLst/>
            </a:prstGeom>
            <a:noFill/>
          </p:spPr>
        </p:pic>
        <p:pic>
          <p:nvPicPr>
            <p:cNvPr id="53" name="Picture 19" descr="C:\Users\wst\AppData\Roaming\Tencent\Users\401275564\QQ\WinTemp\RichOle\XW(4LF@AX52E}WYO}DW~POC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86116" y="2571744"/>
              <a:ext cx="1229125" cy="571504"/>
            </a:xfrm>
            <a:prstGeom prst="rect">
              <a:avLst/>
            </a:prstGeom>
            <a:noFill/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891" y="963930"/>
              <a:ext cx="1256493" cy="706777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412" y="246645"/>
              <a:ext cx="1071463" cy="78209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34" y="2177026"/>
              <a:ext cx="1005863" cy="686540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10287" y="671105"/>
              <a:ext cx="833135" cy="1231723"/>
            </a:xfrm>
            <a:prstGeom prst="rect">
              <a:avLst/>
            </a:prstGeom>
          </p:spPr>
        </p:pic>
        <p:sp>
          <p:nvSpPr>
            <p:cNvPr id="58" name="AutoShape 32"/>
            <p:cNvSpPr>
              <a:spLocks noChangeArrowheads="1"/>
            </p:cNvSpPr>
            <p:nvPr/>
          </p:nvSpPr>
          <p:spPr bwMode="auto">
            <a:xfrm>
              <a:off x="4496383" y="5298145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I410-G10</a:t>
              </a:r>
            </a:p>
          </p:txBody>
        </p:sp>
        <p:sp>
          <p:nvSpPr>
            <p:cNvPr id="59" name="AutoShape 32"/>
            <p:cNvSpPr>
              <a:spLocks noChangeArrowheads="1"/>
            </p:cNvSpPr>
            <p:nvPr/>
          </p:nvSpPr>
          <p:spPr bwMode="auto">
            <a:xfrm>
              <a:off x="5320960" y="4692569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I610-G10</a:t>
              </a:r>
            </a:p>
          </p:txBody>
        </p:sp>
        <p:pic>
          <p:nvPicPr>
            <p:cNvPr id="60" name="Picture 3" descr="C:\Users\wst\AppData\Roaming\Tencent\Users\401275564\QQ\WinTemp\RichOle\HB9[RMMJ1O$[$F5PCHVCG%V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28341" y="4329835"/>
              <a:ext cx="1500198" cy="457462"/>
            </a:xfrm>
            <a:prstGeom prst="rect">
              <a:avLst/>
            </a:prstGeom>
            <a:noFill/>
          </p:spPr>
        </p:pic>
        <p:pic>
          <p:nvPicPr>
            <p:cNvPr id="61" name="Picture 5" descr="C:\Users\wst\AppData\Roaming\Tencent\Users\401275564\QQ\WinTemp\RichOle\JKIN866Q9]~VVYCZ4}KR66K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4724" y="4862334"/>
              <a:ext cx="1576287" cy="552451"/>
            </a:xfrm>
            <a:prstGeom prst="rect">
              <a:avLst/>
            </a:prstGeom>
            <a:noFill/>
          </p:spPr>
        </p:pic>
        <p:sp>
          <p:nvSpPr>
            <p:cNvPr id="62" name="AutoShape 32"/>
            <p:cNvSpPr>
              <a:spLocks noChangeArrowheads="1"/>
            </p:cNvSpPr>
            <p:nvPr/>
          </p:nvSpPr>
          <p:spPr bwMode="auto">
            <a:xfrm>
              <a:off x="2540438" y="1969801"/>
              <a:ext cx="494949" cy="242999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TC5600</a:t>
              </a:r>
            </a:p>
          </p:txBody>
        </p:sp>
        <p:pic>
          <p:nvPicPr>
            <p:cNvPr id="63" name="Picture 6" descr="C:\Users\wst\AppData\Roaming\Tencent\Users\401275564\QQ\WinTemp\RichOle\EBFTV79NZM2`%0]V0DW95TQ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00587" y="2394745"/>
              <a:ext cx="1284622" cy="460953"/>
            </a:xfrm>
            <a:prstGeom prst="rect">
              <a:avLst/>
            </a:prstGeom>
            <a:noFill/>
          </p:spPr>
        </p:pic>
        <p:sp>
          <p:nvSpPr>
            <p:cNvPr id="64" name="AutoShape 32"/>
            <p:cNvSpPr>
              <a:spLocks noChangeArrowheads="1"/>
            </p:cNvSpPr>
            <p:nvPr/>
          </p:nvSpPr>
          <p:spPr bwMode="auto">
            <a:xfrm>
              <a:off x="7615351" y="2789630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I620-G15</a:t>
              </a:r>
            </a:p>
          </p:txBody>
        </p:sp>
        <p:pic>
          <p:nvPicPr>
            <p:cNvPr id="65" name="Picture 7" descr="C:\Users\wst\AppData\Roaming\Tencent\Users\401275564\QQ\WinTemp\RichOle\F8R~LFY~]RET%[O0VC5SH{A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08949" y="3015417"/>
              <a:ext cx="1285884" cy="450059"/>
            </a:xfrm>
            <a:prstGeom prst="rect">
              <a:avLst/>
            </a:prstGeom>
            <a:noFill/>
          </p:spPr>
        </p:pic>
        <p:sp>
          <p:nvSpPr>
            <p:cNvPr id="66" name="AutoShape 32"/>
            <p:cNvSpPr>
              <a:spLocks noChangeArrowheads="1"/>
            </p:cNvSpPr>
            <p:nvPr/>
          </p:nvSpPr>
          <p:spPr bwMode="auto">
            <a:xfrm>
              <a:off x="6936964" y="3415933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I620-G10</a:t>
              </a:r>
            </a:p>
          </p:txBody>
        </p:sp>
        <p:pic>
          <p:nvPicPr>
            <p:cNvPr id="67" name="Picture 4" descr="C:\Users\wst\AppData\Roaming\Tencent\Users\401275564\QQ\WinTemp\RichOle\EY1WPBAR%L(DJAUN`3)(C$P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46753" y="3658137"/>
              <a:ext cx="1285884" cy="440469"/>
            </a:xfrm>
            <a:prstGeom prst="rect">
              <a:avLst/>
            </a:prstGeom>
            <a:noFill/>
          </p:spPr>
        </p:pic>
        <p:sp>
          <p:nvSpPr>
            <p:cNvPr id="68" name="AutoShape 32"/>
            <p:cNvSpPr>
              <a:spLocks noChangeArrowheads="1"/>
            </p:cNvSpPr>
            <p:nvPr/>
          </p:nvSpPr>
          <p:spPr bwMode="auto">
            <a:xfrm>
              <a:off x="6144796" y="4082403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I420-G10</a:t>
              </a:r>
            </a:p>
          </p:txBody>
        </p:sp>
        <p:sp>
          <p:nvSpPr>
            <p:cNvPr id="69" name="AutoShape 32"/>
            <p:cNvSpPr>
              <a:spLocks noChangeArrowheads="1"/>
            </p:cNvSpPr>
            <p:nvPr/>
          </p:nvSpPr>
          <p:spPr bwMode="auto">
            <a:xfrm>
              <a:off x="3771547" y="5775702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I210-G20</a:t>
              </a:r>
            </a:p>
          </p:txBody>
        </p:sp>
        <p:pic>
          <p:nvPicPr>
            <p:cNvPr id="70" name="Picture 5" descr="C:\Users\wst\AppData\Roaming\Tencent\Users\401275564\QQ\WinTemp\RichOle\JKIN866Q9]~VVYCZ4}KR66K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7665" y="5379095"/>
              <a:ext cx="1576287" cy="552451"/>
            </a:xfrm>
            <a:prstGeom prst="rect">
              <a:avLst/>
            </a:prstGeom>
            <a:noFill/>
          </p:spPr>
        </p:pic>
        <p:sp>
          <p:nvSpPr>
            <p:cNvPr id="71" name="AutoShape 32"/>
            <p:cNvSpPr>
              <a:spLocks noChangeArrowheads="1"/>
            </p:cNvSpPr>
            <p:nvPr/>
          </p:nvSpPr>
          <p:spPr bwMode="auto">
            <a:xfrm>
              <a:off x="6413980" y="2633069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I420-G20</a:t>
              </a:r>
            </a:p>
          </p:txBody>
        </p:sp>
        <p:sp>
          <p:nvSpPr>
            <p:cNvPr id="72" name="AutoShape 32"/>
            <p:cNvSpPr>
              <a:spLocks noChangeArrowheads="1"/>
            </p:cNvSpPr>
            <p:nvPr/>
          </p:nvSpPr>
          <p:spPr bwMode="auto">
            <a:xfrm>
              <a:off x="3874083" y="4334470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I610-G20</a:t>
              </a:r>
            </a:p>
          </p:txBody>
        </p:sp>
        <p:pic>
          <p:nvPicPr>
            <p:cNvPr id="73" name="Picture 6" descr="C:\Users\wst\AppData\Roaming\Tencent\Users\401275564\QQ\WinTemp\RichOle\EBFTV79NZM2`%0]V0DW95TQ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30689" y="4600036"/>
              <a:ext cx="1214446" cy="333822"/>
            </a:xfrm>
            <a:prstGeom prst="rect">
              <a:avLst/>
            </a:prstGeom>
            <a:noFill/>
          </p:spPr>
        </p:pic>
        <p:pic>
          <p:nvPicPr>
            <p:cNvPr id="74" name="Picture 5" descr="C:\Users\wst\AppData\Roaming\Tencent\Users\401275564\QQ\WinTemp\RichOle\JKIN866Q9]~VVYCZ4}KR66K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72596" y="5118608"/>
              <a:ext cx="1576287" cy="552451"/>
            </a:xfrm>
            <a:prstGeom prst="rect">
              <a:avLst/>
            </a:prstGeom>
            <a:noFill/>
          </p:spPr>
        </p:pic>
        <p:sp>
          <p:nvSpPr>
            <p:cNvPr id="75" name="AutoShape 32"/>
            <p:cNvSpPr>
              <a:spLocks noChangeArrowheads="1"/>
            </p:cNvSpPr>
            <p:nvPr/>
          </p:nvSpPr>
          <p:spPr bwMode="auto">
            <a:xfrm>
              <a:off x="1815123" y="5647868"/>
              <a:ext cx="865626" cy="258284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845" tIns="60923" rIns="121845" bIns="60923" anchor="ctr"/>
            <a:lstStyle/>
            <a:p>
              <a:pPr algn="ctr" defTabSz="783822">
                <a:spcBef>
                  <a:spcPct val="50000"/>
                </a:spcBef>
                <a:buClr>
                  <a:srgbClr val="000000"/>
                </a:buClr>
                <a:buSzPct val="100000"/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I210-G30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8015317" y="6084215"/>
              <a:ext cx="840761" cy="323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83822"/>
              <a:r>
                <a:rPr lang="en-US" altLang="zh-CN" sz="15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Scalability</a:t>
              </a:r>
              <a:endParaRPr lang="zh-CN" altLang="en-US" sz="15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4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zh-CN" altLang="en-US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-US" altLang="zh-CN" sz="3200" b="1" dirty="0" err="1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genda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06708" y="2424490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C0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Way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Rack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29555" y="14516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Product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Line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/>
                  <a:ea typeface="微软雅黑"/>
                  <a:cs typeface="微软雅黑"/>
                </a:rPr>
                <a:t>Overview</a:t>
              </a:r>
              <a:endPara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599729" y="3395792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Mission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Critical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Servers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37112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Personalize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ervices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35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38800" r="6688" b="29001"/>
          <a:stretch/>
        </p:blipFill>
        <p:spPr>
          <a:xfrm>
            <a:off x="169406" y="3068968"/>
            <a:ext cx="5892727" cy="1239628"/>
          </a:xfrm>
          <a:prstGeom prst="rect">
            <a:avLst/>
          </a:prstGeom>
        </p:spPr>
      </p:pic>
      <p:grpSp>
        <p:nvGrpSpPr>
          <p:cNvPr id="23" name="组合 24"/>
          <p:cNvGrpSpPr/>
          <p:nvPr/>
        </p:nvGrpSpPr>
        <p:grpSpPr>
          <a:xfrm>
            <a:off x="6151252" y="967334"/>
            <a:ext cx="5760640" cy="4972357"/>
            <a:chOff x="4644008" y="792987"/>
            <a:chExt cx="4176464" cy="1154257"/>
          </a:xfrm>
          <a:effectLst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grpSpPr>
        <p:sp>
          <p:nvSpPr>
            <p:cNvPr id="24" name="TextBox 57"/>
            <p:cNvSpPr txBox="1"/>
            <p:nvPr/>
          </p:nvSpPr>
          <p:spPr>
            <a:xfrm>
              <a:off x="4644008" y="972513"/>
              <a:ext cx="4176464" cy="9747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/>
                <a:t>Modular design, on-demand customization;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/>
                <a:t>Using the latest V3 E5 processor, </a:t>
              </a:r>
              <a:r>
                <a:rPr lang="en-US" altLang="zh-CN" sz="2000" dirty="0" smtClean="0"/>
                <a:t>performance</a:t>
              </a:r>
              <a:r>
                <a:rPr lang="zh-CN" altLang="zh-CN" sz="2000" dirty="0"/>
                <a:t> </a:t>
              </a:r>
              <a:r>
                <a:rPr lang="en-US" altLang="zh-CN" sz="2000" dirty="0" smtClean="0"/>
                <a:t>in</a:t>
              </a:r>
              <a:r>
                <a:rPr lang="zh-CN" altLang="en-US" sz="2000" dirty="0" smtClean="0"/>
                <a:t>c</a:t>
              </a:r>
              <a:r>
                <a:rPr lang="en-US" altLang="zh-CN" sz="2000" dirty="0" err="1" smtClean="0"/>
                <a:t>reases</a:t>
              </a:r>
              <a:r>
                <a:rPr lang="en-US" altLang="zh-CN" sz="2000" dirty="0" smtClean="0"/>
                <a:t> </a:t>
              </a:r>
              <a:r>
                <a:rPr lang="en-US" altLang="zh-CN" sz="2000" dirty="0"/>
                <a:t>25%;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/>
                <a:t>Maximum </a:t>
              </a:r>
              <a:r>
                <a:rPr lang="en-US" altLang="zh-CN" sz="2000" dirty="0" smtClean="0"/>
                <a:t>28 hot-swappable 2.5 </a:t>
              </a:r>
              <a:r>
                <a:rPr lang="en-US" altLang="zh-CN" sz="2000" dirty="0"/>
                <a:t>inch disc, the industry's highest specifications;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 smtClean="0"/>
                <a:t>Network adapters  free combination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 smtClean="0"/>
                <a:t>Maximum </a:t>
              </a:r>
              <a:r>
                <a:rPr lang="en-US" altLang="zh-CN" sz="2000" dirty="0"/>
                <a:t>8 PCI-E </a:t>
              </a:r>
              <a:r>
                <a:rPr lang="en-US" altLang="zh-CN" sz="2000" dirty="0" smtClean="0"/>
                <a:t>expansion, </a:t>
              </a:r>
              <a:r>
                <a:rPr lang="en-US" altLang="zh-CN" sz="2000" dirty="0"/>
                <a:t>the industry's highest specifications;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/>
                <a:t>Performance </a:t>
              </a:r>
              <a:r>
                <a:rPr lang="en-US" altLang="zh-CN" sz="2000" dirty="0" smtClean="0"/>
                <a:t>optimization;</a:t>
              </a:r>
              <a:endParaRPr lang="en-US" altLang="zh-CN" sz="2000" dirty="0"/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/>
                <a:t>Star light diagnostics, LCD monitor screen, SD storage, second level positioning fault;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altLang="zh-CN" sz="2000" dirty="0"/>
                <a:t>Redundancy design of key parts, 99.99% reliability.</a:t>
              </a:r>
              <a:endParaRPr lang="en-US" altLang="zh-CN" sz="20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剪去同侧角的矩形 24"/>
            <p:cNvSpPr/>
            <p:nvPr/>
          </p:nvSpPr>
          <p:spPr>
            <a:xfrm>
              <a:off x="4644008" y="792987"/>
              <a:ext cx="4176464" cy="179527"/>
            </a:xfrm>
            <a:prstGeom prst="snip2Same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0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Features</a:t>
              </a:r>
              <a:endPara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zh-CN" altLang="zh-CN" dirty="0" smtClean="0">
                <a:solidFill>
                  <a:srgbClr val="000000"/>
                </a:solidFill>
                <a:sym typeface="Arial" pitchFamily="34" charset="0"/>
              </a:rPr>
              <a:t>2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Way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Rack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Servers</a:t>
            </a:r>
            <a:endParaRPr lang="zh-CN" altLang="en-US" dirty="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19" name="波形 18"/>
          <p:cNvSpPr/>
          <p:nvPr/>
        </p:nvSpPr>
        <p:spPr>
          <a:xfrm>
            <a:off x="604180" y="3190875"/>
            <a:ext cx="5088566" cy="936104"/>
          </a:xfrm>
          <a:prstGeom prst="wav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I620-G20  SPEC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JVM</a:t>
            </a:r>
            <a:endParaRPr lang="en-US" altLang="zh-CN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W</a:t>
            </a:r>
            <a:r>
              <a:rPr lang="en-US" altLang="zh-CN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orld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No.1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1" y="1106181"/>
            <a:ext cx="5380508" cy="16448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36000" r="15350" b="33200"/>
          <a:stretch/>
        </p:blipFill>
        <p:spPr>
          <a:xfrm>
            <a:off x="335361" y="4869171"/>
            <a:ext cx="5418648" cy="10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5" b="26940"/>
          <a:stretch/>
        </p:blipFill>
        <p:spPr>
          <a:xfrm>
            <a:off x="593004" y="2499663"/>
            <a:ext cx="4896544" cy="2664667"/>
          </a:xfrm>
          <a:prstGeom prst="rect">
            <a:avLst/>
          </a:prstGeom>
        </p:spPr>
      </p:pic>
      <p:sp>
        <p:nvSpPr>
          <p:cNvPr id="35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Module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sym typeface="Arial" pitchFamily="34" charset="0"/>
              </a:rPr>
              <a:t>Design</a:t>
            </a:r>
            <a:r>
              <a:rPr lang="zh-CN" altLang="en-US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endParaRPr lang="zh-CN" altLang="en-US" dirty="0">
              <a:solidFill>
                <a:srgbClr val="000000"/>
              </a:solidFill>
              <a:sym typeface="Arial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7026" y="1052736"/>
            <a:ext cx="2789372" cy="2376264"/>
            <a:chOff x="147768" y="1052736"/>
            <a:chExt cx="2092029" cy="2376264"/>
          </a:xfrm>
        </p:grpSpPr>
        <p:sp>
          <p:nvSpPr>
            <p:cNvPr id="42" name="矩形 41"/>
            <p:cNvSpPr/>
            <p:nvPr/>
          </p:nvSpPr>
          <p:spPr>
            <a:xfrm>
              <a:off x="147768" y="1052736"/>
              <a:ext cx="2092029" cy="941413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>
              <a:outerShdw blurRad="57150" dist="19050" dir="5400000" algn="ctr" rotWithShape="0">
                <a:schemeClr val="bg2">
                  <a:lumMod val="75000"/>
                  <a:alpha val="63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 smtClean="0">
                  <a:solidFill>
                    <a:schemeClr val="accent3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  <a:r>
                <a:rPr lang="en-US" altLang="zh-CN" b="1" dirty="0" err="1" smtClean="0">
                  <a:solidFill>
                    <a:schemeClr val="accent3"/>
                  </a:solidFill>
                  <a:latin typeface="微软雅黑" pitchFamily="34" charset="-122"/>
                  <a:ea typeface="微软雅黑" pitchFamily="34" charset="-122"/>
                </a:rPr>
                <a:t>omputing</a:t>
              </a:r>
              <a:endParaRPr lang="en-US" altLang="zh-CN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solidFill>
                    <a:schemeClr val="accent3"/>
                  </a:solidFill>
                  <a:latin typeface="微软雅黑" pitchFamily="34" charset="-122"/>
                  <a:ea typeface="微软雅黑" pitchFamily="34" charset="-122"/>
                </a:rPr>
                <a:t>CPU/</a:t>
              </a:r>
              <a:r>
                <a:rPr lang="en-US" altLang="en-US" sz="1600" dirty="0" smtClean="0">
                  <a:solidFill>
                    <a:schemeClr val="accent3"/>
                  </a:solidFill>
                  <a:latin typeface="微软雅黑" pitchFamily="34" charset="-122"/>
                  <a:ea typeface="微软雅黑" pitchFamily="34" charset="-122"/>
                </a:rPr>
                <a:t>Memory</a:t>
              </a:r>
              <a:endParaRPr lang="en-US" sz="1600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肘形连接符 46"/>
            <p:cNvSpPr>
              <a:spLocks noChangeShapeType="1"/>
            </p:cNvSpPr>
            <p:nvPr/>
          </p:nvSpPr>
          <p:spPr bwMode="auto">
            <a:xfrm rot="16200000" flipV="1">
              <a:off x="761923" y="2275832"/>
              <a:ext cx="1434851" cy="871486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FF0000"/>
              </a:solidFill>
              <a:miter lim="800000"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1905" y="4077072"/>
            <a:ext cx="2789372" cy="2304256"/>
            <a:chOff x="188928" y="4077072"/>
            <a:chExt cx="2092029" cy="2304256"/>
          </a:xfrm>
        </p:grpSpPr>
        <p:sp>
          <p:nvSpPr>
            <p:cNvPr id="46" name="矩形 45"/>
            <p:cNvSpPr/>
            <p:nvPr/>
          </p:nvSpPr>
          <p:spPr>
            <a:xfrm>
              <a:off x="188928" y="5439915"/>
              <a:ext cx="2092029" cy="94141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  <a:effectLst>
              <a:outerShdw blurRad="57150" dist="19050" dir="5400000" algn="ctr" rotWithShape="0">
                <a:schemeClr val="accent6">
                  <a:alpha val="63000"/>
                </a:scheme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R</a:t>
              </a:r>
              <a:r>
                <a:rPr lang="en-US" altLang="zh-CN" b="1" dirty="0" err="1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edundant</a:t>
              </a:r>
              <a:r>
                <a:rPr lang="zh-CN" altLang="en-US" b="1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Fans </a:t>
              </a:r>
              <a:endParaRPr lang="en-US" altLang="zh-CN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H</a:t>
              </a:r>
              <a:r>
                <a:rPr lang="en-US" altLang="zh-CN" sz="1600" dirty="0" err="1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ot</a:t>
              </a:r>
              <a:r>
                <a:rPr lang="zh-CN" altLang="en-US" sz="1600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err="1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plut</a:t>
              </a:r>
              <a:r>
                <a:rPr lang="zh-CN" altLang="en-US" sz="1600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sz="1600" dirty="0" smtClean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N+1</a:t>
              </a:r>
              <a:endParaRPr lang="en-US" sz="16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62" name="直接箭头连接符 61"/>
            <p:cNvCxnSpPr/>
            <p:nvPr/>
          </p:nvCxnSpPr>
          <p:spPr>
            <a:xfrm flipV="1">
              <a:off x="1403648" y="4077072"/>
              <a:ext cx="0" cy="135037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23" b="29483"/>
          <a:stretch/>
        </p:blipFill>
        <p:spPr>
          <a:xfrm>
            <a:off x="5974836" y="2780939"/>
            <a:ext cx="5951984" cy="108012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5" b="35015"/>
          <a:stretch/>
        </p:blipFill>
        <p:spPr>
          <a:xfrm>
            <a:off x="5974847" y="3933056"/>
            <a:ext cx="5903979" cy="10801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222027" y="4869168"/>
            <a:ext cx="2789372" cy="1499700"/>
            <a:chOff x="2416520" y="4869160"/>
            <a:chExt cx="2092029" cy="1499700"/>
          </a:xfrm>
        </p:grpSpPr>
        <p:sp>
          <p:nvSpPr>
            <p:cNvPr id="52" name="矩形 51"/>
            <p:cNvSpPr/>
            <p:nvPr/>
          </p:nvSpPr>
          <p:spPr>
            <a:xfrm>
              <a:off x="2416520" y="5427447"/>
              <a:ext cx="2092029" cy="94141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7150" dist="19050" dir="5400000" algn="ctr" rotWithShape="0">
                <a:schemeClr val="accent1">
                  <a:alpha val="63000"/>
                </a:scheme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F</a:t>
              </a:r>
              <a:r>
                <a:rPr lang="en-US" altLang="zh-CN" b="1" dirty="0" err="1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ront</a:t>
              </a:r>
              <a:r>
                <a:rPr lang="zh-CN" altLang="en-US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Storage</a:t>
              </a: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8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en-US" altLang="zh-CN" sz="16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12/16/24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HDD</a:t>
              </a:r>
              <a:r>
                <a:rPr lang="zh-CN" altLang="en-US" sz="16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Bays</a:t>
              </a:r>
              <a:endParaRPr lang="en-US" altLang="zh-CN" sz="16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 flipV="1">
              <a:off x="3203848" y="4869160"/>
              <a:ext cx="0" cy="570756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3041292" y="1052736"/>
            <a:ext cx="4302857" cy="3163020"/>
            <a:chOff x="2280960" y="1052736"/>
            <a:chExt cx="3227143" cy="3163020"/>
          </a:xfrm>
        </p:grpSpPr>
        <p:sp>
          <p:nvSpPr>
            <p:cNvPr id="48" name="矩形 47"/>
            <p:cNvSpPr/>
            <p:nvPr/>
          </p:nvSpPr>
          <p:spPr>
            <a:xfrm>
              <a:off x="2398868" y="1052736"/>
              <a:ext cx="2092029" cy="94141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7150" dist="19050" dir="5400000" algn="ctr" rotWithShape="0">
                <a:schemeClr val="accent1">
                  <a:alpha val="63000"/>
                </a:scheme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PICE</a:t>
              </a:r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err="1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Extention</a:t>
              </a:r>
              <a:endParaRPr lang="zh-CN" altLang="en-US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U</a:t>
              </a:r>
              <a:r>
                <a:rPr lang="zh-CN" altLang="zh-CN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p</a:t>
              </a:r>
              <a:r>
                <a:rPr lang="zh-CN" altLang="zh-CN" sz="1400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to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8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slots</a:t>
              </a:r>
              <a:endParaRPr lang="en-US" sz="14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肘形连接符 46"/>
            <p:cNvSpPr>
              <a:spLocks noChangeShapeType="1"/>
            </p:cNvSpPr>
            <p:nvPr/>
          </p:nvSpPr>
          <p:spPr bwMode="auto">
            <a:xfrm rot="16200000">
              <a:off x="2485954" y="1789156"/>
              <a:ext cx="793543" cy="1203532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FF0000"/>
              </a:solidFill>
              <a:miter lim="800000"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2699792" y="2397996"/>
              <a:ext cx="0" cy="526948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肘形连接符 46"/>
            <p:cNvSpPr>
              <a:spLocks noChangeShapeType="1"/>
            </p:cNvSpPr>
            <p:nvPr/>
          </p:nvSpPr>
          <p:spPr bwMode="auto">
            <a:xfrm rot="16200000" flipV="1">
              <a:off x="3578437" y="2286090"/>
              <a:ext cx="1835719" cy="2023613"/>
            </a:xfrm>
            <a:prstGeom prst="bentConnector3">
              <a:avLst>
                <a:gd name="adj1" fmla="val 16278"/>
              </a:avLst>
            </a:prstGeom>
            <a:noFill/>
            <a:ln w="28575" cap="flat" cmpd="sng">
              <a:solidFill>
                <a:srgbClr val="FF0000"/>
              </a:solidFill>
              <a:miter lim="800000"/>
              <a:headEnd type="oval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92014" y="4491352"/>
            <a:ext cx="2801927" cy="1877516"/>
            <a:chOff x="4644008" y="4491344"/>
            <a:chExt cx="2101445" cy="1877516"/>
          </a:xfrm>
        </p:grpSpPr>
        <p:grpSp>
          <p:nvGrpSpPr>
            <p:cNvPr id="7" name="组合 35"/>
            <p:cNvGrpSpPr/>
            <p:nvPr/>
          </p:nvGrpSpPr>
          <p:grpSpPr>
            <a:xfrm>
              <a:off x="4644008" y="5391807"/>
              <a:ext cx="2101445" cy="977053"/>
              <a:chOff x="505005" y="-1419639"/>
              <a:chExt cx="2101445" cy="1302737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514421" y="-1372119"/>
                <a:ext cx="2092029" cy="125521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  <a:effectLst>
                <a:outerShdw blurRad="57150" dist="19050" dir="5400000" algn="ctr" rotWithShape="0">
                  <a:schemeClr val="accent4">
                    <a:alpha val="63000"/>
                  </a:scheme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50" name="矩形 49"/>
              <p:cNvSpPr/>
              <p:nvPr/>
            </p:nvSpPr>
            <p:spPr>
              <a:xfrm>
                <a:off x="505005" y="-1419639"/>
                <a:ext cx="2092029" cy="125521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b="1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Power</a:t>
                </a:r>
                <a:r>
                  <a:rPr lang="zh-CN" altLang="en-US" b="1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Module</a:t>
                </a:r>
              </a:p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1400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Platinum</a:t>
                </a:r>
                <a:r>
                  <a:rPr lang="zh-CN" altLang="en-US" sz="1400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, </a:t>
                </a:r>
                <a:r>
                  <a:rPr lang="en-US" altLang="zh-CN" sz="1400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1+1</a:t>
                </a:r>
                <a:r>
                  <a:rPr lang="zh-CN" altLang="en-US" sz="1400" dirty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1400" dirty="0" smtClean="0">
                    <a:solidFill>
                      <a:schemeClr val="accent4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Redundant</a:t>
                </a:r>
                <a:endParaRPr lang="en-US" sz="1400" dirty="0">
                  <a:solidFill>
                    <a:schemeClr val="accent4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56" name="圆角矩形 55"/>
            <p:cNvSpPr/>
            <p:nvPr/>
          </p:nvSpPr>
          <p:spPr>
            <a:xfrm>
              <a:off x="4755097" y="4491344"/>
              <a:ext cx="1451489" cy="409496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cxnSp>
          <p:nvCxnSpPr>
            <p:cNvPr id="63" name="直接箭头连接符 62"/>
            <p:cNvCxnSpPr/>
            <p:nvPr/>
          </p:nvCxnSpPr>
          <p:spPr>
            <a:xfrm flipV="1">
              <a:off x="5508104" y="4900840"/>
              <a:ext cx="0" cy="570756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6192014" y="1075732"/>
            <a:ext cx="2826397" cy="2246847"/>
            <a:chOff x="4644008" y="1075721"/>
            <a:chExt cx="2119798" cy="2246847"/>
          </a:xfrm>
          <a:noFill/>
        </p:grpSpPr>
        <p:sp>
          <p:nvSpPr>
            <p:cNvPr id="59" name="矩形 58"/>
            <p:cNvSpPr/>
            <p:nvPr/>
          </p:nvSpPr>
          <p:spPr>
            <a:xfrm>
              <a:off x="4644008" y="1075721"/>
              <a:ext cx="2119798" cy="92568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effectLst>
              <a:outerShdw blurRad="57150" dist="19050" dir="5400000" algn="tl" rotWithShape="0">
                <a:schemeClr val="accent3">
                  <a:lumMod val="75000"/>
                  <a:alpha val="63000"/>
                </a:scheme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B</a:t>
              </a:r>
              <a:r>
                <a:rPr lang="en-US" altLang="zh-CN" b="1" dirty="0" err="1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ack</a:t>
              </a:r>
              <a:r>
                <a:rPr lang="zh-CN" altLang="en-US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Storage</a:t>
              </a: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 </a:t>
              </a:r>
              <a:r>
                <a:rPr lang="en-US" altLang="zh-CN" sz="1600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extra</a:t>
              </a:r>
              <a:r>
                <a:rPr lang="zh-CN" altLang="en-US" sz="1600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schemeClr val="accent3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HDD</a:t>
              </a:r>
              <a:endParaRPr lang="en-US" altLang="zh-CN" sz="16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accent3">
                      <a:lumMod val="75000"/>
                      <a:alpha val="43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>
              <a:off x="5508104" y="2017134"/>
              <a:ext cx="0" cy="895938"/>
            </a:xfrm>
            <a:prstGeom prst="straightConnector1">
              <a:avLst/>
            </a:prstGeom>
            <a:grpFill/>
            <a:ln w="31750">
              <a:solidFill>
                <a:srgbClr val="FF2C27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圆角矩形 39"/>
            <p:cNvSpPr/>
            <p:nvPr/>
          </p:nvSpPr>
          <p:spPr>
            <a:xfrm>
              <a:off x="4726287" y="2913072"/>
              <a:ext cx="1451489" cy="409496"/>
            </a:xfrm>
            <a:prstGeom prst="roundRect">
              <a:avLst/>
            </a:prstGeom>
            <a:grpFill/>
            <a:ln w="44450">
              <a:solidFill>
                <a:srgbClr val="FF2C2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193477" y="1075732"/>
            <a:ext cx="2689444" cy="2641311"/>
            <a:chOff x="6895108" y="1075721"/>
            <a:chExt cx="2017082" cy="2641311"/>
          </a:xfrm>
        </p:grpSpPr>
        <p:sp>
          <p:nvSpPr>
            <p:cNvPr id="44" name="矩形 43"/>
            <p:cNvSpPr/>
            <p:nvPr/>
          </p:nvSpPr>
          <p:spPr>
            <a:xfrm>
              <a:off x="6895108" y="1075721"/>
              <a:ext cx="2017082" cy="94141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B</a:t>
              </a:r>
              <a:r>
                <a:rPr lang="en-US" altLang="zh-CN" b="1" dirty="0" err="1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ack</a:t>
              </a:r>
              <a:r>
                <a:rPr lang="zh-CN" altLang="en-US" b="1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I/O</a:t>
              </a:r>
              <a:r>
                <a:rPr lang="zh-CN" altLang="en-US" b="1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b="1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Module</a:t>
              </a: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M</a:t>
              </a:r>
              <a:r>
                <a:rPr lang="en-US" altLang="zh-CN" sz="1600" dirty="0" err="1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anagement</a:t>
              </a:r>
              <a:endParaRPr lang="en-US" altLang="zh-CN" sz="1600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8244408" y="2921918"/>
              <a:ext cx="360040" cy="795114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55" name="肘形连接符 46"/>
            <p:cNvSpPr>
              <a:spLocks noChangeShapeType="1"/>
            </p:cNvSpPr>
            <p:nvPr/>
          </p:nvSpPr>
          <p:spPr bwMode="auto">
            <a:xfrm rot="16200000" flipV="1">
              <a:off x="7739746" y="2192386"/>
              <a:ext cx="884589" cy="556782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FF0000"/>
              </a:solidFill>
              <a:miter lim="800000"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275462" y="2921928"/>
            <a:ext cx="3735697" cy="3445343"/>
            <a:chOff x="6206587" y="2921917"/>
            <a:chExt cx="2801773" cy="3445343"/>
          </a:xfrm>
        </p:grpSpPr>
        <p:grpSp>
          <p:nvGrpSpPr>
            <p:cNvPr id="12" name="组合 11"/>
            <p:cNvGrpSpPr/>
            <p:nvPr/>
          </p:nvGrpSpPr>
          <p:grpSpPr>
            <a:xfrm>
              <a:off x="6206587" y="2921917"/>
              <a:ext cx="2801773" cy="3445343"/>
              <a:chOff x="6206587" y="2921917"/>
              <a:chExt cx="2801773" cy="3445343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6206587" y="2921917"/>
                <a:ext cx="2023754" cy="811303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6206587" y="4089537"/>
                <a:ext cx="2801773" cy="2277723"/>
                <a:chOff x="6206587" y="4089537"/>
                <a:chExt cx="2801773" cy="2277723"/>
              </a:xfrm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6847890" y="5425847"/>
                  <a:ext cx="2160470" cy="941413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  <a:effectLst>
                  <a:outerShdw blurRad="57150" dist="19050" dir="5400000" algn="ctr" rotWithShape="0">
                    <a:schemeClr val="accent2">
                      <a:alpha val="63000"/>
                    </a:schemeClr>
                  </a:outerShdw>
                </a:effectLst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square" lIns="41910" tIns="41910" rIns="41910" bIns="41910" numCol="1" spcCol="1270" anchor="ctr" anchorCtr="0">
                  <a:noAutofit/>
                </a:bodyPr>
                <a:lstStyle/>
                <a:p>
                  <a:pPr algn="ctr" defTabSz="466725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altLang="zh-CN" b="1" dirty="0" smtClean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I/O</a:t>
                  </a:r>
                  <a:r>
                    <a:rPr lang="zh-CN" altLang="en-US" b="1" dirty="0" smtClean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 </a:t>
                  </a:r>
                  <a:r>
                    <a:rPr lang="en-US" altLang="zh-CN" b="1" dirty="0" err="1" smtClean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Extention</a:t>
                  </a:r>
                  <a:endParaRPr lang="en-US" altLang="zh-CN" b="1" dirty="0" smtClean="0">
                    <a:solidFill>
                      <a:schemeClr val="accent2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pPr algn="ctr" defTabSz="466725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CN" altLang="en-US" sz="1400" dirty="0" smtClean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N</a:t>
                  </a:r>
                  <a:r>
                    <a:rPr lang="en-US" altLang="zh-CN" sz="1400" dirty="0" err="1" smtClean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etwork</a:t>
                  </a:r>
                  <a:r>
                    <a:rPr lang="en-US" altLang="zh-CN" sz="1400" dirty="0" smtClean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/Storage</a:t>
                  </a:r>
                  <a:endParaRPr lang="en-US" altLang="zh-CN" sz="1400" dirty="0">
                    <a:solidFill>
                      <a:schemeClr val="accent2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cxnSp>
              <p:nvCxnSpPr>
                <p:cNvPr id="65" name="直接箭头连接符 64"/>
                <p:cNvCxnSpPr/>
                <p:nvPr/>
              </p:nvCxnSpPr>
              <p:spPr>
                <a:xfrm flipV="1">
                  <a:off x="7668344" y="4900840"/>
                  <a:ext cx="0" cy="570756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arrow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圆角矩形 30"/>
                <p:cNvSpPr/>
                <p:nvPr/>
              </p:nvSpPr>
              <p:spPr>
                <a:xfrm>
                  <a:off x="6206587" y="4089537"/>
                  <a:ext cx="2023754" cy="811303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Calibri"/>
                    <a:ea typeface="宋体"/>
                  </a:endParaRPr>
                </a:p>
              </p:txBody>
            </p:sp>
          </p:grpSp>
          <p:sp>
            <p:nvSpPr>
              <p:cNvPr id="32" name="肘形连接符 46"/>
              <p:cNvSpPr>
                <a:spLocks noChangeShapeType="1"/>
              </p:cNvSpPr>
              <p:nvPr/>
            </p:nvSpPr>
            <p:spPr bwMode="auto">
              <a:xfrm rot="16200000" flipV="1">
                <a:off x="7246944" y="3907434"/>
                <a:ext cx="1648085" cy="1388740"/>
              </a:xfrm>
              <a:prstGeom prst="bentConnector3">
                <a:avLst>
                  <a:gd name="adj1" fmla="val 87478"/>
                </a:avLst>
              </a:prstGeom>
              <a:noFill/>
              <a:ln w="28575" cap="flat" cmpd="sng">
                <a:solidFill>
                  <a:srgbClr val="FF0000"/>
                </a:solidFill>
                <a:miter lim="800000"/>
                <a:headEnd type="arrow" w="med" len="med"/>
                <a:tailEnd type="oval" w="med" len="med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33" name="圆角矩形 32"/>
            <p:cNvSpPr/>
            <p:nvPr/>
          </p:nvSpPr>
          <p:spPr>
            <a:xfrm>
              <a:off x="8244408" y="4094735"/>
              <a:ext cx="360040" cy="763794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2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3"/>
          <p:cNvGrpSpPr>
            <a:grpSpLocks/>
          </p:cNvGrpSpPr>
          <p:nvPr/>
        </p:nvGrpSpPr>
        <p:grpSpPr bwMode="auto">
          <a:xfrm>
            <a:off x="1100163" y="4352422"/>
            <a:ext cx="10068983" cy="1427162"/>
            <a:chOff x="664" y="1951"/>
            <a:chExt cx="4308" cy="2120"/>
          </a:xfrm>
        </p:grpSpPr>
        <p:sp>
          <p:nvSpPr>
            <p:cNvPr id="186" name="Freeform 4"/>
            <p:cNvSpPr>
              <a:spLocks/>
            </p:cNvSpPr>
            <p:nvPr/>
          </p:nvSpPr>
          <p:spPr bwMode="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87" name="Freeform 5"/>
            <p:cNvSpPr>
              <a:spLocks/>
            </p:cNvSpPr>
            <p:nvPr/>
          </p:nvSpPr>
          <p:spPr bwMode="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88" name="Freeform 6"/>
            <p:cNvSpPr>
              <a:spLocks/>
            </p:cNvSpPr>
            <p:nvPr/>
          </p:nvSpPr>
          <p:spPr bwMode="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89" name="Freeform 7"/>
            <p:cNvSpPr>
              <a:spLocks/>
            </p:cNvSpPr>
            <p:nvPr/>
          </p:nvSpPr>
          <p:spPr bwMode="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0" name="Freeform 8"/>
            <p:cNvSpPr>
              <a:spLocks/>
            </p:cNvSpPr>
            <p:nvPr/>
          </p:nvSpPr>
          <p:spPr bwMode="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1" name="Freeform 9"/>
            <p:cNvSpPr>
              <a:spLocks/>
            </p:cNvSpPr>
            <p:nvPr/>
          </p:nvSpPr>
          <p:spPr bwMode="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2" name="Freeform 10"/>
            <p:cNvSpPr>
              <a:spLocks/>
            </p:cNvSpPr>
            <p:nvPr/>
          </p:nvSpPr>
          <p:spPr bwMode="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3" name="Freeform 11"/>
            <p:cNvSpPr>
              <a:spLocks/>
            </p:cNvSpPr>
            <p:nvPr/>
          </p:nvSpPr>
          <p:spPr bwMode="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4" name="Freeform 12"/>
            <p:cNvSpPr>
              <a:spLocks/>
            </p:cNvSpPr>
            <p:nvPr/>
          </p:nvSpPr>
          <p:spPr bwMode="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5" name="Freeform 13"/>
            <p:cNvSpPr>
              <a:spLocks/>
            </p:cNvSpPr>
            <p:nvPr/>
          </p:nvSpPr>
          <p:spPr bwMode="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6" name="Freeform 14"/>
            <p:cNvSpPr>
              <a:spLocks/>
            </p:cNvSpPr>
            <p:nvPr/>
          </p:nvSpPr>
          <p:spPr bwMode="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7" name="Freeform 15"/>
            <p:cNvSpPr>
              <a:spLocks/>
            </p:cNvSpPr>
            <p:nvPr/>
          </p:nvSpPr>
          <p:spPr bwMode="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8" name="Freeform 16"/>
            <p:cNvSpPr>
              <a:spLocks/>
            </p:cNvSpPr>
            <p:nvPr/>
          </p:nvSpPr>
          <p:spPr bwMode="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99" name="Freeform 17"/>
            <p:cNvSpPr>
              <a:spLocks/>
            </p:cNvSpPr>
            <p:nvPr/>
          </p:nvSpPr>
          <p:spPr bwMode="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0" name="Freeform 18"/>
            <p:cNvSpPr>
              <a:spLocks/>
            </p:cNvSpPr>
            <p:nvPr/>
          </p:nvSpPr>
          <p:spPr bwMode="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1" name="Freeform 19"/>
            <p:cNvSpPr>
              <a:spLocks/>
            </p:cNvSpPr>
            <p:nvPr/>
          </p:nvSpPr>
          <p:spPr bwMode="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2" name="Freeform 20"/>
            <p:cNvSpPr>
              <a:spLocks/>
            </p:cNvSpPr>
            <p:nvPr/>
          </p:nvSpPr>
          <p:spPr bwMode="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3" name="Freeform 21"/>
            <p:cNvSpPr>
              <a:spLocks/>
            </p:cNvSpPr>
            <p:nvPr/>
          </p:nvSpPr>
          <p:spPr bwMode="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4" name="Freeform 22"/>
            <p:cNvSpPr>
              <a:spLocks/>
            </p:cNvSpPr>
            <p:nvPr/>
          </p:nvSpPr>
          <p:spPr bwMode="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5" name="Freeform 23"/>
            <p:cNvSpPr>
              <a:spLocks/>
            </p:cNvSpPr>
            <p:nvPr/>
          </p:nvSpPr>
          <p:spPr bwMode="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6" name="Freeform 24"/>
            <p:cNvSpPr>
              <a:spLocks/>
            </p:cNvSpPr>
            <p:nvPr/>
          </p:nvSpPr>
          <p:spPr bwMode="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7" name="Freeform 25"/>
            <p:cNvSpPr>
              <a:spLocks/>
            </p:cNvSpPr>
            <p:nvPr/>
          </p:nvSpPr>
          <p:spPr bwMode="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8" name="Freeform 26"/>
            <p:cNvSpPr>
              <a:spLocks/>
            </p:cNvSpPr>
            <p:nvPr/>
          </p:nvSpPr>
          <p:spPr bwMode="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09" name="Freeform 27"/>
            <p:cNvSpPr>
              <a:spLocks/>
            </p:cNvSpPr>
            <p:nvPr/>
          </p:nvSpPr>
          <p:spPr bwMode="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0" name="Freeform 28"/>
            <p:cNvSpPr>
              <a:spLocks/>
            </p:cNvSpPr>
            <p:nvPr/>
          </p:nvSpPr>
          <p:spPr bwMode="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1" name="Freeform 29"/>
            <p:cNvSpPr>
              <a:spLocks/>
            </p:cNvSpPr>
            <p:nvPr/>
          </p:nvSpPr>
          <p:spPr bwMode="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2" name="Freeform 30"/>
            <p:cNvSpPr>
              <a:spLocks/>
            </p:cNvSpPr>
            <p:nvPr/>
          </p:nvSpPr>
          <p:spPr bwMode="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3" name="Freeform 31"/>
            <p:cNvSpPr>
              <a:spLocks/>
            </p:cNvSpPr>
            <p:nvPr/>
          </p:nvSpPr>
          <p:spPr bwMode="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4" name="Freeform 32"/>
            <p:cNvSpPr>
              <a:spLocks/>
            </p:cNvSpPr>
            <p:nvPr/>
          </p:nvSpPr>
          <p:spPr bwMode="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5" name="Freeform 33"/>
            <p:cNvSpPr>
              <a:spLocks/>
            </p:cNvSpPr>
            <p:nvPr/>
          </p:nvSpPr>
          <p:spPr bwMode="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6" name="Freeform 34"/>
            <p:cNvSpPr>
              <a:spLocks/>
            </p:cNvSpPr>
            <p:nvPr/>
          </p:nvSpPr>
          <p:spPr bwMode="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7" name="Freeform 35"/>
            <p:cNvSpPr>
              <a:spLocks/>
            </p:cNvSpPr>
            <p:nvPr/>
          </p:nvSpPr>
          <p:spPr bwMode="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8" name="Freeform 36"/>
            <p:cNvSpPr>
              <a:spLocks/>
            </p:cNvSpPr>
            <p:nvPr/>
          </p:nvSpPr>
          <p:spPr bwMode="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19" name="Freeform 37"/>
            <p:cNvSpPr>
              <a:spLocks/>
            </p:cNvSpPr>
            <p:nvPr/>
          </p:nvSpPr>
          <p:spPr bwMode="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0" name="Freeform 38"/>
            <p:cNvSpPr>
              <a:spLocks/>
            </p:cNvSpPr>
            <p:nvPr/>
          </p:nvSpPr>
          <p:spPr bwMode="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1" name="Freeform 39"/>
            <p:cNvSpPr>
              <a:spLocks/>
            </p:cNvSpPr>
            <p:nvPr/>
          </p:nvSpPr>
          <p:spPr bwMode="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2" name="Freeform 40"/>
            <p:cNvSpPr>
              <a:spLocks/>
            </p:cNvSpPr>
            <p:nvPr/>
          </p:nvSpPr>
          <p:spPr bwMode="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3" name="Freeform 41"/>
            <p:cNvSpPr>
              <a:spLocks/>
            </p:cNvSpPr>
            <p:nvPr/>
          </p:nvSpPr>
          <p:spPr bwMode="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4" name="Freeform 42"/>
            <p:cNvSpPr>
              <a:spLocks/>
            </p:cNvSpPr>
            <p:nvPr/>
          </p:nvSpPr>
          <p:spPr bwMode="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5" name="Freeform 43"/>
            <p:cNvSpPr>
              <a:spLocks/>
            </p:cNvSpPr>
            <p:nvPr/>
          </p:nvSpPr>
          <p:spPr bwMode="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6" name="Freeform 44"/>
            <p:cNvSpPr>
              <a:spLocks/>
            </p:cNvSpPr>
            <p:nvPr/>
          </p:nvSpPr>
          <p:spPr bwMode="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7" name="Freeform 45"/>
            <p:cNvSpPr>
              <a:spLocks/>
            </p:cNvSpPr>
            <p:nvPr/>
          </p:nvSpPr>
          <p:spPr bwMode="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8" name="Freeform 46"/>
            <p:cNvSpPr>
              <a:spLocks/>
            </p:cNvSpPr>
            <p:nvPr/>
          </p:nvSpPr>
          <p:spPr bwMode="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29" name="Freeform 47"/>
            <p:cNvSpPr>
              <a:spLocks/>
            </p:cNvSpPr>
            <p:nvPr/>
          </p:nvSpPr>
          <p:spPr bwMode="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0" name="Freeform 48"/>
            <p:cNvSpPr>
              <a:spLocks/>
            </p:cNvSpPr>
            <p:nvPr/>
          </p:nvSpPr>
          <p:spPr bwMode="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1" name="Freeform 49"/>
            <p:cNvSpPr>
              <a:spLocks/>
            </p:cNvSpPr>
            <p:nvPr/>
          </p:nvSpPr>
          <p:spPr bwMode="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2" name="Freeform 50"/>
            <p:cNvSpPr>
              <a:spLocks/>
            </p:cNvSpPr>
            <p:nvPr/>
          </p:nvSpPr>
          <p:spPr bwMode="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3" name="Freeform 51"/>
            <p:cNvSpPr>
              <a:spLocks/>
            </p:cNvSpPr>
            <p:nvPr/>
          </p:nvSpPr>
          <p:spPr bwMode="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4" name="Freeform 52"/>
            <p:cNvSpPr>
              <a:spLocks/>
            </p:cNvSpPr>
            <p:nvPr/>
          </p:nvSpPr>
          <p:spPr bwMode="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5" name="Freeform 53"/>
            <p:cNvSpPr>
              <a:spLocks/>
            </p:cNvSpPr>
            <p:nvPr/>
          </p:nvSpPr>
          <p:spPr bwMode="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6" name="Freeform 54"/>
            <p:cNvSpPr>
              <a:spLocks/>
            </p:cNvSpPr>
            <p:nvPr/>
          </p:nvSpPr>
          <p:spPr bwMode="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7" name="Freeform 55"/>
            <p:cNvSpPr>
              <a:spLocks/>
            </p:cNvSpPr>
            <p:nvPr/>
          </p:nvSpPr>
          <p:spPr bwMode="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8" name="Freeform 56"/>
            <p:cNvSpPr>
              <a:spLocks/>
            </p:cNvSpPr>
            <p:nvPr/>
          </p:nvSpPr>
          <p:spPr bwMode="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39" name="Freeform 57"/>
            <p:cNvSpPr>
              <a:spLocks/>
            </p:cNvSpPr>
            <p:nvPr/>
          </p:nvSpPr>
          <p:spPr bwMode="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0" name="Freeform 58"/>
            <p:cNvSpPr>
              <a:spLocks/>
            </p:cNvSpPr>
            <p:nvPr/>
          </p:nvSpPr>
          <p:spPr bwMode="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1" name="Freeform 59"/>
            <p:cNvSpPr>
              <a:spLocks/>
            </p:cNvSpPr>
            <p:nvPr/>
          </p:nvSpPr>
          <p:spPr bwMode="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2" name="Freeform 60"/>
            <p:cNvSpPr>
              <a:spLocks/>
            </p:cNvSpPr>
            <p:nvPr/>
          </p:nvSpPr>
          <p:spPr bwMode="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3" name="Freeform 61"/>
            <p:cNvSpPr>
              <a:spLocks/>
            </p:cNvSpPr>
            <p:nvPr/>
          </p:nvSpPr>
          <p:spPr bwMode="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4" name="Freeform 62"/>
            <p:cNvSpPr>
              <a:spLocks/>
            </p:cNvSpPr>
            <p:nvPr/>
          </p:nvSpPr>
          <p:spPr bwMode="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5" name="Freeform 63"/>
            <p:cNvSpPr>
              <a:spLocks/>
            </p:cNvSpPr>
            <p:nvPr/>
          </p:nvSpPr>
          <p:spPr bwMode="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6" name="Freeform 64"/>
            <p:cNvSpPr>
              <a:spLocks/>
            </p:cNvSpPr>
            <p:nvPr/>
          </p:nvSpPr>
          <p:spPr bwMode="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7" name="Freeform 65"/>
            <p:cNvSpPr>
              <a:spLocks/>
            </p:cNvSpPr>
            <p:nvPr/>
          </p:nvSpPr>
          <p:spPr bwMode="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8" name="Freeform 66"/>
            <p:cNvSpPr>
              <a:spLocks/>
            </p:cNvSpPr>
            <p:nvPr/>
          </p:nvSpPr>
          <p:spPr bwMode="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49" name="Freeform 67"/>
            <p:cNvSpPr>
              <a:spLocks/>
            </p:cNvSpPr>
            <p:nvPr/>
          </p:nvSpPr>
          <p:spPr bwMode="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0" name="Freeform 68"/>
            <p:cNvSpPr>
              <a:spLocks/>
            </p:cNvSpPr>
            <p:nvPr/>
          </p:nvSpPr>
          <p:spPr bwMode="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1" name="Freeform 69"/>
            <p:cNvSpPr>
              <a:spLocks/>
            </p:cNvSpPr>
            <p:nvPr/>
          </p:nvSpPr>
          <p:spPr bwMode="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2" name="Freeform 70"/>
            <p:cNvSpPr>
              <a:spLocks/>
            </p:cNvSpPr>
            <p:nvPr/>
          </p:nvSpPr>
          <p:spPr bwMode="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3" name="Freeform 71"/>
            <p:cNvSpPr>
              <a:spLocks/>
            </p:cNvSpPr>
            <p:nvPr/>
          </p:nvSpPr>
          <p:spPr bwMode="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4" name="Freeform 72"/>
            <p:cNvSpPr>
              <a:spLocks/>
            </p:cNvSpPr>
            <p:nvPr/>
          </p:nvSpPr>
          <p:spPr bwMode="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5" name="Freeform 73"/>
            <p:cNvSpPr>
              <a:spLocks/>
            </p:cNvSpPr>
            <p:nvPr/>
          </p:nvSpPr>
          <p:spPr bwMode="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6" name="Freeform 74"/>
            <p:cNvSpPr>
              <a:spLocks/>
            </p:cNvSpPr>
            <p:nvPr/>
          </p:nvSpPr>
          <p:spPr bwMode="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7" name="Freeform 75"/>
            <p:cNvSpPr>
              <a:spLocks/>
            </p:cNvSpPr>
            <p:nvPr/>
          </p:nvSpPr>
          <p:spPr bwMode="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8" name="Freeform 76"/>
            <p:cNvSpPr>
              <a:spLocks/>
            </p:cNvSpPr>
            <p:nvPr/>
          </p:nvSpPr>
          <p:spPr bwMode="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59" name="Freeform 77"/>
            <p:cNvSpPr>
              <a:spLocks/>
            </p:cNvSpPr>
            <p:nvPr/>
          </p:nvSpPr>
          <p:spPr bwMode="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0" name="Freeform 78"/>
            <p:cNvSpPr>
              <a:spLocks/>
            </p:cNvSpPr>
            <p:nvPr/>
          </p:nvSpPr>
          <p:spPr bwMode="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1" name="Freeform 79"/>
            <p:cNvSpPr>
              <a:spLocks/>
            </p:cNvSpPr>
            <p:nvPr/>
          </p:nvSpPr>
          <p:spPr bwMode="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2" name="Freeform 80"/>
            <p:cNvSpPr>
              <a:spLocks/>
            </p:cNvSpPr>
            <p:nvPr/>
          </p:nvSpPr>
          <p:spPr bwMode="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3" name="Freeform 81"/>
            <p:cNvSpPr>
              <a:spLocks/>
            </p:cNvSpPr>
            <p:nvPr/>
          </p:nvSpPr>
          <p:spPr bwMode="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4" name="Freeform 82"/>
            <p:cNvSpPr>
              <a:spLocks/>
            </p:cNvSpPr>
            <p:nvPr/>
          </p:nvSpPr>
          <p:spPr bwMode="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5" name="Freeform 83"/>
            <p:cNvSpPr>
              <a:spLocks/>
            </p:cNvSpPr>
            <p:nvPr/>
          </p:nvSpPr>
          <p:spPr bwMode="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6" name="Freeform 84"/>
            <p:cNvSpPr>
              <a:spLocks/>
            </p:cNvSpPr>
            <p:nvPr/>
          </p:nvSpPr>
          <p:spPr bwMode="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7" name="Freeform 85"/>
            <p:cNvSpPr>
              <a:spLocks/>
            </p:cNvSpPr>
            <p:nvPr/>
          </p:nvSpPr>
          <p:spPr bwMode="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8" name="Freeform 86"/>
            <p:cNvSpPr>
              <a:spLocks/>
            </p:cNvSpPr>
            <p:nvPr/>
          </p:nvSpPr>
          <p:spPr bwMode="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69" name="Freeform 87"/>
            <p:cNvSpPr>
              <a:spLocks/>
            </p:cNvSpPr>
            <p:nvPr/>
          </p:nvSpPr>
          <p:spPr bwMode="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0" name="Freeform 88"/>
            <p:cNvSpPr>
              <a:spLocks/>
            </p:cNvSpPr>
            <p:nvPr/>
          </p:nvSpPr>
          <p:spPr bwMode="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1" name="Freeform 89"/>
            <p:cNvSpPr>
              <a:spLocks/>
            </p:cNvSpPr>
            <p:nvPr/>
          </p:nvSpPr>
          <p:spPr bwMode="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2" name="Freeform 90"/>
            <p:cNvSpPr>
              <a:spLocks/>
            </p:cNvSpPr>
            <p:nvPr/>
          </p:nvSpPr>
          <p:spPr bwMode="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3" name="Freeform 91"/>
            <p:cNvSpPr>
              <a:spLocks/>
            </p:cNvSpPr>
            <p:nvPr/>
          </p:nvSpPr>
          <p:spPr bwMode="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4" name="Freeform 92"/>
            <p:cNvSpPr>
              <a:spLocks/>
            </p:cNvSpPr>
            <p:nvPr/>
          </p:nvSpPr>
          <p:spPr bwMode="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5" name="Freeform 93"/>
            <p:cNvSpPr>
              <a:spLocks/>
            </p:cNvSpPr>
            <p:nvPr/>
          </p:nvSpPr>
          <p:spPr bwMode="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6" name="Freeform 94"/>
            <p:cNvSpPr>
              <a:spLocks/>
            </p:cNvSpPr>
            <p:nvPr/>
          </p:nvSpPr>
          <p:spPr bwMode="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7" name="Freeform 95"/>
            <p:cNvSpPr>
              <a:spLocks/>
            </p:cNvSpPr>
            <p:nvPr/>
          </p:nvSpPr>
          <p:spPr bwMode="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8" name="Freeform 96"/>
            <p:cNvSpPr>
              <a:spLocks/>
            </p:cNvSpPr>
            <p:nvPr/>
          </p:nvSpPr>
          <p:spPr bwMode="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79" name="Freeform 97"/>
            <p:cNvSpPr>
              <a:spLocks/>
            </p:cNvSpPr>
            <p:nvPr/>
          </p:nvSpPr>
          <p:spPr bwMode="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0" name="Freeform 98"/>
            <p:cNvSpPr>
              <a:spLocks/>
            </p:cNvSpPr>
            <p:nvPr/>
          </p:nvSpPr>
          <p:spPr bwMode="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1" name="Freeform 99"/>
            <p:cNvSpPr>
              <a:spLocks/>
            </p:cNvSpPr>
            <p:nvPr/>
          </p:nvSpPr>
          <p:spPr bwMode="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2" name="Freeform 100"/>
            <p:cNvSpPr>
              <a:spLocks/>
            </p:cNvSpPr>
            <p:nvPr/>
          </p:nvSpPr>
          <p:spPr bwMode="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3" name="Freeform 101"/>
            <p:cNvSpPr>
              <a:spLocks/>
            </p:cNvSpPr>
            <p:nvPr/>
          </p:nvSpPr>
          <p:spPr bwMode="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4" name="Freeform 102"/>
            <p:cNvSpPr>
              <a:spLocks/>
            </p:cNvSpPr>
            <p:nvPr/>
          </p:nvSpPr>
          <p:spPr bwMode="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5" name="Freeform 103"/>
            <p:cNvSpPr>
              <a:spLocks/>
            </p:cNvSpPr>
            <p:nvPr/>
          </p:nvSpPr>
          <p:spPr bwMode="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6" name="Freeform 104"/>
            <p:cNvSpPr>
              <a:spLocks/>
            </p:cNvSpPr>
            <p:nvPr/>
          </p:nvSpPr>
          <p:spPr bwMode="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7" name="Freeform 105"/>
            <p:cNvSpPr>
              <a:spLocks/>
            </p:cNvSpPr>
            <p:nvPr/>
          </p:nvSpPr>
          <p:spPr bwMode="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8" name="Freeform 106"/>
            <p:cNvSpPr>
              <a:spLocks/>
            </p:cNvSpPr>
            <p:nvPr/>
          </p:nvSpPr>
          <p:spPr bwMode="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89" name="Freeform 107"/>
            <p:cNvSpPr>
              <a:spLocks/>
            </p:cNvSpPr>
            <p:nvPr/>
          </p:nvSpPr>
          <p:spPr bwMode="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90" name="Freeform 108"/>
            <p:cNvSpPr>
              <a:spLocks/>
            </p:cNvSpPr>
            <p:nvPr/>
          </p:nvSpPr>
          <p:spPr bwMode="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91" name="Freeform 109"/>
            <p:cNvSpPr>
              <a:spLocks/>
            </p:cNvSpPr>
            <p:nvPr/>
          </p:nvSpPr>
          <p:spPr bwMode="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92" name="Freeform 110"/>
            <p:cNvSpPr>
              <a:spLocks/>
            </p:cNvSpPr>
            <p:nvPr/>
          </p:nvSpPr>
          <p:spPr bwMode="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93" name="Freeform 111"/>
            <p:cNvSpPr>
              <a:spLocks/>
            </p:cNvSpPr>
            <p:nvPr/>
          </p:nvSpPr>
          <p:spPr bwMode="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60"/>
                <a:gd name="T175" fmla="*/ 0 h 1644"/>
                <a:gd name="T176" fmla="*/ 2060 w 2060"/>
                <a:gd name="T177" fmla="*/ 1644 h 16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98" name="Freeform 116"/>
          <p:cNvSpPr>
            <a:spLocks/>
          </p:cNvSpPr>
          <p:nvPr/>
        </p:nvSpPr>
        <p:spPr bwMode="gray">
          <a:xfrm>
            <a:off x="47329" y="902655"/>
            <a:ext cx="1735459" cy="4169530"/>
          </a:xfrm>
          <a:custGeom>
            <a:avLst/>
            <a:gdLst>
              <a:gd name="T0" fmla="*/ 0 w 1622"/>
              <a:gd name="T1" fmla="*/ 0 h 1744"/>
              <a:gd name="T2" fmla="*/ 4 w 1622"/>
              <a:gd name="T3" fmla="*/ 1744 h 1744"/>
              <a:gd name="T4" fmla="*/ 1622 w 1622"/>
              <a:gd name="T5" fmla="*/ 1705 h 1744"/>
              <a:gd name="T6" fmla="*/ 1622 w 1622"/>
              <a:gd name="T7" fmla="*/ 130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rgbClr val="959EF3">
              <a:alpha val="96861"/>
            </a:srgbClr>
          </a:solidFill>
          <a:ln w="9525">
            <a:miter lim="800000"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rgbClr val="959EF3"/>
            </a:extrusionClr>
            <a:contourClr>
              <a:srgbClr val="959EF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99" name="Rectangle 117"/>
          <p:cNvSpPr>
            <a:spLocks noChangeArrowheads="1"/>
          </p:cNvSpPr>
          <p:nvPr/>
        </p:nvSpPr>
        <p:spPr bwMode="gray">
          <a:xfrm>
            <a:off x="1800665" y="1268760"/>
            <a:ext cx="8555556" cy="3634890"/>
          </a:xfrm>
          <a:prstGeom prst="rect">
            <a:avLst/>
          </a:prstGeom>
          <a:solidFill>
            <a:srgbClr val="959EF3"/>
          </a:solidFill>
          <a:ln w="9525">
            <a:miter lim="800000"/>
            <a:headEnd/>
            <a:tailEnd/>
          </a:ln>
          <a:scene3d>
            <a:camera prst="legacyPerspectiveTop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rgbClr val="959EF3"/>
            </a:extrusionClr>
            <a:contourClr>
              <a:srgbClr val="959EF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00" name="Freeform 118"/>
          <p:cNvSpPr>
            <a:spLocks/>
          </p:cNvSpPr>
          <p:nvPr/>
        </p:nvSpPr>
        <p:spPr bwMode="gray">
          <a:xfrm>
            <a:off x="10336962" y="861614"/>
            <a:ext cx="1733771" cy="4216115"/>
          </a:xfrm>
          <a:custGeom>
            <a:avLst/>
            <a:gdLst>
              <a:gd name="T0" fmla="*/ 1616 w 1618"/>
              <a:gd name="T1" fmla="*/ 0 h 1732"/>
              <a:gd name="T2" fmla="*/ 1618 w 1618"/>
              <a:gd name="T3" fmla="*/ 1732 h 1732"/>
              <a:gd name="T4" fmla="*/ 0 w 1618"/>
              <a:gd name="T5" fmla="*/ 1693 h 1732"/>
              <a:gd name="T6" fmla="*/ 0 w 1618"/>
              <a:gd name="T7" fmla="*/ 118 h 1732"/>
              <a:gd name="T8" fmla="*/ 1616 w 1618"/>
              <a:gd name="T9" fmla="*/ 0 h 1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8"/>
              <a:gd name="T16" fmla="*/ 0 h 1732"/>
              <a:gd name="T17" fmla="*/ 1618 w 1618"/>
              <a:gd name="T18" fmla="*/ 1732 h 17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8" h="1732">
                <a:moveTo>
                  <a:pt x="1616" y="0"/>
                </a:moveTo>
                <a:lnTo>
                  <a:pt x="1618" y="1732"/>
                </a:lnTo>
                <a:lnTo>
                  <a:pt x="0" y="1693"/>
                </a:lnTo>
                <a:lnTo>
                  <a:pt x="0" y="118"/>
                </a:lnTo>
                <a:lnTo>
                  <a:pt x="1616" y="0"/>
                </a:lnTo>
                <a:close/>
              </a:path>
            </a:pathLst>
          </a:custGeom>
          <a:solidFill>
            <a:srgbClr val="959EF3"/>
          </a:solidFill>
          <a:ln w="9525">
            <a:miter lim="800000"/>
            <a:headEnd/>
            <a:tailEnd/>
          </a:ln>
          <a:scene3d>
            <a:camera prst="legacyPerspectiveTopRigh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rgbClr val="959EF3"/>
            </a:extrusionClr>
            <a:contourClr>
              <a:srgbClr val="959EF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grpSp>
        <p:nvGrpSpPr>
          <p:cNvPr id="302" name="Group 120"/>
          <p:cNvGrpSpPr>
            <a:grpSpLocks/>
          </p:cNvGrpSpPr>
          <p:nvPr/>
        </p:nvGrpSpPr>
        <p:grpSpPr bwMode="auto">
          <a:xfrm>
            <a:off x="3470614" y="5247462"/>
            <a:ext cx="4963585" cy="1208088"/>
            <a:chOff x="3098" y="249"/>
            <a:chExt cx="1959" cy="629"/>
          </a:xfrm>
        </p:grpSpPr>
        <p:sp>
          <p:nvSpPr>
            <p:cNvPr id="303" name="Oval 121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304" name="Oval 122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306" name="Freeform 125"/>
          <p:cNvSpPr>
            <a:spLocks/>
          </p:cNvSpPr>
          <p:nvPr/>
        </p:nvSpPr>
        <p:spPr bwMode="ltGray">
          <a:xfrm>
            <a:off x="115066" y="940755"/>
            <a:ext cx="1694800" cy="4102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1716"/>
              </a:cxn>
              <a:cxn ang="0">
                <a:pos x="1584" y="1686"/>
              </a:cxn>
              <a:cxn ang="0">
                <a:pos x="1524" y="120"/>
              </a:cxn>
              <a:cxn ang="0">
                <a:pos x="0" y="0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59EF3">
                  <a:gamma/>
                  <a:tint val="43529"/>
                  <a:invGamma/>
                </a:srgbClr>
              </a:gs>
              <a:gs pos="50000">
                <a:srgbClr val="959EF3"/>
              </a:gs>
              <a:gs pos="100000">
                <a:srgbClr val="959EF3">
                  <a:gamma/>
                  <a:tint val="43529"/>
                  <a:invGamma/>
                </a:srgbClr>
              </a:gs>
            </a:gsLst>
            <a:lin ang="5400000" scaled="1"/>
          </a:gradFill>
          <a:ln w="12700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07" name="Freeform 126"/>
          <p:cNvSpPr>
            <a:spLocks/>
          </p:cNvSpPr>
          <p:nvPr/>
        </p:nvSpPr>
        <p:spPr bwMode="ltGray">
          <a:xfrm flipH="1">
            <a:off x="10320472" y="891768"/>
            <a:ext cx="1697336" cy="417716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1716"/>
              </a:cxn>
              <a:cxn ang="0">
                <a:pos x="1584" y="1686"/>
              </a:cxn>
              <a:cxn ang="0">
                <a:pos x="1524" y="120"/>
              </a:cxn>
              <a:cxn ang="0">
                <a:pos x="0" y="0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59EF3">
                  <a:gamma/>
                  <a:tint val="45490"/>
                  <a:invGamma/>
                </a:srgbClr>
              </a:gs>
              <a:gs pos="50000">
                <a:srgbClr val="959EF3"/>
              </a:gs>
              <a:gs pos="100000">
                <a:srgbClr val="959EF3">
                  <a:gamma/>
                  <a:tint val="45490"/>
                  <a:invGamma/>
                </a:srgbClr>
              </a:gs>
            </a:gsLst>
            <a:lin ang="5400000" scaled="1"/>
          </a:gradFill>
          <a:ln w="12700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08" name="Text Box 127"/>
          <p:cNvSpPr txBox="1">
            <a:spLocks noChangeArrowheads="1"/>
          </p:cNvSpPr>
          <p:nvPr/>
        </p:nvSpPr>
        <p:spPr bwMode="gray">
          <a:xfrm>
            <a:off x="47328" y="1769438"/>
            <a:ext cx="1737584" cy="269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16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  </a:t>
            </a: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/>
                <a:ea typeface="微软雅黑"/>
                <a:cs typeface="微软雅黑"/>
              </a:rPr>
              <a:t>Storage </a:t>
            </a:r>
          </a:p>
          <a:p>
            <a:pPr marL="12065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/>
              <a:ea typeface="微软雅黑"/>
              <a:cs typeface="微软雅黑"/>
            </a:endParaRPr>
          </a:p>
          <a:p>
            <a:pPr marL="90488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8+4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（B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ack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）</a:t>
            </a: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1206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12+2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（B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ack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)</a:t>
            </a:r>
          </a:p>
          <a:p>
            <a:pPr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1206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16+2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（B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ack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)</a:t>
            </a:r>
          </a:p>
          <a:p>
            <a:pPr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1206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24+2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（B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ack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)</a:t>
            </a:r>
            <a:endParaRPr lang="en-US" altLang="zh-CN" sz="14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1206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altLang="zh-CN" sz="14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09" name="Text Box 128"/>
          <p:cNvSpPr txBox="1">
            <a:spLocks noChangeArrowheads="1"/>
          </p:cNvSpPr>
          <p:nvPr/>
        </p:nvSpPr>
        <p:spPr bwMode="gray">
          <a:xfrm>
            <a:off x="10394365" y="1771483"/>
            <a:ext cx="1750307" cy="269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indent="-12065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16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  </a:t>
            </a:r>
            <a:r>
              <a:rPr lang="en-US" altLang="zh-CN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/>
                <a:ea typeface="微软雅黑"/>
                <a:cs typeface="微软雅黑"/>
              </a:rPr>
              <a:t>Network</a:t>
            </a:r>
          </a:p>
          <a:p>
            <a:pPr marL="120650" indent="-120650"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/>
              <a:ea typeface="微软雅黑"/>
              <a:cs typeface="微软雅黑"/>
            </a:endParaRP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2-port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GbE</a:t>
            </a: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altLang="zh-CN" sz="14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4-port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10GbE</a:t>
            </a: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2-port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10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G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bE</a:t>
            </a: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altLang="zh-CN" sz="1400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2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-port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10GbE</a:t>
            </a:r>
          </a:p>
          <a:p>
            <a:pPr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zh-CN" sz="14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        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SPF+</a:t>
            </a:r>
            <a:endParaRPr lang="en-US" altLang="zh-CN" sz="14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67809" y="5339653"/>
            <a:ext cx="1575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8*PCI E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2* GPU</a:t>
            </a:r>
            <a:endParaRPr lang="zh-CN" altLang="en-US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5997206" y="5301219"/>
            <a:ext cx="157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 smtClean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5*PCI E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07766" y="5237033"/>
            <a:ext cx="245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dirty="0" smtClean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expansion</a:t>
            </a:r>
          </a:p>
          <a:p>
            <a:pPr algn="ctr"/>
            <a:endParaRPr lang="zh-CN" altLang="en-US" b="1" dirty="0">
              <a:solidFill>
                <a:prstClr val="black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3" name="z20剪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332" y="1394680"/>
            <a:ext cx="8065117" cy="3402472"/>
          </a:xfrm>
          <a:prstGeom prst="rect">
            <a:avLst/>
          </a:prstGeom>
        </p:spPr>
      </p:pic>
      <p:sp>
        <p:nvSpPr>
          <p:cNvPr id="128" name="文本占位符 2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altLang="en-US" sz="2800" b="0" kern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Various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of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Arial" pitchFamily="34" charset="0"/>
              </a:rPr>
              <a:t>Configurations</a:t>
            </a:r>
            <a:endParaRPr b="1" dirty="0">
              <a:solidFill>
                <a:srgbClr val="000000"/>
              </a:solidFill>
              <a:latin typeface="微软雅黑"/>
              <a:ea typeface="微软雅黑"/>
              <a:cs typeface="微软雅黑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3"/>
          <p:cNvGrpSpPr/>
          <p:nvPr/>
        </p:nvGrpSpPr>
        <p:grpSpPr>
          <a:xfrm>
            <a:off x="296405" y="1268760"/>
            <a:ext cx="5194244" cy="4680520"/>
            <a:chOff x="251519" y="1412776"/>
            <a:chExt cx="3491880" cy="454895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51519" y="5085184"/>
              <a:ext cx="3347864" cy="87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51519" y="3933056"/>
              <a:ext cx="3491880" cy="104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51519" y="1700808"/>
              <a:ext cx="3273373" cy="825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51519" y="2825616"/>
              <a:ext cx="3312369" cy="824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2"/>
            <p:cNvSpPr txBox="1"/>
            <p:nvPr/>
          </p:nvSpPr>
          <p:spPr>
            <a:xfrm>
              <a:off x="1387895" y="141277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8</a:t>
              </a:r>
              <a:r>
                <a:rPr lang="zh-CN" altLang="en-US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HDD</a:t>
              </a:r>
              <a:r>
                <a:rPr lang="zh-CN" altLang="en-US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Bays</a:t>
              </a: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1363818" y="256490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1</a:t>
              </a:r>
              <a:r>
                <a:rPr lang="en-US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</a:t>
              </a:r>
              <a:r>
                <a:rPr lang="zh-CN" altLang="en-US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HDD</a:t>
              </a:r>
              <a:r>
                <a:rPr lang="zh-CN" altLang="en-US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Bays</a:t>
              </a: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1379795" y="370456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16</a:t>
              </a:r>
              <a:r>
                <a:rPr lang="zh-CN" altLang="en-US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HDD</a:t>
              </a:r>
              <a:r>
                <a:rPr lang="zh-CN" altLang="en-US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Bays</a:t>
              </a: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15"/>
            <p:cNvSpPr txBox="1"/>
            <p:nvPr/>
          </p:nvSpPr>
          <p:spPr>
            <a:xfrm>
              <a:off x="1427725" y="48691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24</a:t>
              </a:r>
              <a:r>
                <a:rPr lang="zh-CN" altLang="en-US" dirty="0" smtClean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HDD</a:t>
              </a:r>
              <a:r>
                <a:rPr lang="zh-CN" altLang="en-US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Bays</a:t>
              </a: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8321635" cy="583474"/>
          </a:xfrm>
        </p:spPr>
        <p:txBody>
          <a:bodyPr/>
          <a:lstStyle/>
          <a:p>
            <a:pPr>
              <a:defRPr/>
            </a:pPr>
            <a:r>
              <a:rPr lang="en-US" altLang="zh-CN" b="1" dirty="0" smtClean="0">
                <a:cs typeface="Arial" panose="020B0604020202020204" pitchFamily="34" charset="0"/>
                <a:sym typeface="Arial" pitchFamily="34" charset="0"/>
              </a:rPr>
              <a:t>Intel 2U</a:t>
            </a:r>
            <a:r>
              <a:rPr lang="zh-CN" altLang="en-US" b="1" dirty="0" smtClean="0"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altLang="zh-CN" b="1" dirty="0" smtClean="0">
                <a:cs typeface="Arial" panose="020B0604020202020204" pitchFamily="34" charset="0"/>
                <a:sym typeface="Arial" pitchFamily="34" charset="0"/>
              </a:rPr>
              <a:t>2-way</a:t>
            </a:r>
            <a:r>
              <a:rPr lang="zh-CN" altLang="en-US" b="1" dirty="0" smtClean="0"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altLang="zh-CN" b="1" dirty="0" smtClean="0">
                <a:cs typeface="Arial" panose="020B0604020202020204" pitchFamily="34" charset="0"/>
                <a:sym typeface="Arial" pitchFamily="34" charset="0"/>
              </a:rPr>
              <a:t>Rack</a:t>
            </a:r>
            <a:r>
              <a:rPr lang="zh-CN" altLang="en-US" b="1" dirty="0" smtClean="0">
                <a:cs typeface="Arial" panose="020B0604020202020204" pitchFamily="34" charset="0"/>
                <a:sym typeface="Arial" pitchFamily="34" charset="0"/>
              </a:rPr>
              <a:t> </a:t>
            </a:r>
            <a:r>
              <a:rPr lang="en-US" altLang="zh-CN" b="1" dirty="0" smtClean="0">
                <a:cs typeface="Arial" panose="020B0604020202020204" pitchFamily="34" charset="0"/>
                <a:sym typeface="Arial" pitchFamily="34" charset="0"/>
              </a:rPr>
              <a:t>Server</a:t>
            </a:r>
            <a:endParaRPr lang="zh-CN" altLang="en-US" dirty="0">
              <a:solidFill>
                <a:srgbClr val="4F81BD">
                  <a:lumMod val="75000"/>
                </a:srgbClr>
              </a:solidFill>
              <a:sym typeface="Arial" pitchFamily="3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024684"/>
              </p:ext>
            </p:extLst>
          </p:nvPr>
        </p:nvGraphicFramePr>
        <p:xfrm>
          <a:off x="5381643" y="1064836"/>
          <a:ext cx="6523316" cy="53008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98494"/>
                <a:gridCol w="2487455"/>
                <a:gridCol w="2837367"/>
              </a:tblGrid>
              <a:tr h="4138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zh-CN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I620-G20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I420-G20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464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rocessor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2*E5-2600 V3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2*E5-2600 V3, up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to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105W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428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emory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24*DDR4, 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u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p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to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1.5TB 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8*DDR4, up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to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512GB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940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HDD</a:t>
                      </a:r>
                      <a:r>
                        <a:rPr kumimoji="0" lang="zh-CN" altLang="en-US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Controllor</a:t>
                      </a:r>
                      <a:endParaRPr kumimoji="0" lang="zh-CN" altLang="en-US" sz="13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Onboard,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8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SATA2.0,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12Gb SAS RAID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Controller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Onboard,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8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SATA2.0,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12Gb SAS RAID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itchFamily="34" charset="0"/>
                        </a:rPr>
                        <a:t>Controller</a:t>
                      </a:r>
                      <a:endParaRPr kumimoji="0" lang="en-US" altLang="zh-CN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664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I/O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expansion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 </a:t>
                      </a:r>
                      <a:r>
                        <a:rPr lang="en-US" altLang="zh-CN" sz="1300" b="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</a:p>
                    <a:p>
                      <a:pPr algn="l"/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full-size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GPU</a:t>
                      </a:r>
                      <a:endParaRPr lang="zh-CN" altLang="en-US" sz="13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en-US" altLang="zh-CN" sz="1300" b="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PCIe</a:t>
                      </a:r>
                      <a:r>
                        <a:rPr lang="zh-CN" altLang="en-US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3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</a:p>
                  </a:txBody>
                  <a:tcPr marL="121920" marR="121920" marT="34290" marB="34290" anchor="ctr" horzOverflow="overflow"/>
                </a:tc>
              </a:tr>
              <a:tr h="940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H</a:t>
                      </a: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DD</a:t>
                      </a: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Bays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8/12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3.5” 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8/12/16/24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2.5”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B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ack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zh-CN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annel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“ 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8/12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3.5” 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8/12/16/24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2.5”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B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ack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zh-CN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annel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*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2.5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“ 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Hot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swappable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664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NIC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Optional,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/10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/RJ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45/SPF+/2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port/4-port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Optional,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/10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GbE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/RJ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45/SPF+/2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-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port/4-port</a:t>
                      </a:r>
                      <a:endParaRPr kumimoji="0" lang="zh-CN" altLang="en-US" sz="13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</a:tr>
              <a:tr h="664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M</a:t>
                      </a:r>
                      <a:r>
                        <a:rPr kumimoji="0" lang="en-US" altLang="zh-CN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anagem-ent</a:t>
                      </a:r>
                      <a:endParaRPr kumimoji="0" lang="zh-CN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marL="121920" marR="121920" marT="34290" marB="3429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IPMI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3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itchFamily="34" charset="-122"/>
                        </a:rPr>
                        <a:t>KVM over IP, embedded management software based on web interface</a:t>
                      </a:r>
                    </a:p>
                  </a:txBody>
                  <a:tcPr marL="121920" marR="121920" marT="34290" marB="3429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3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2272</Words>
  <Application>Microsoft Macintosh PowerPoint</Application>
  <PresentationFormat>Widescreen</PresentationFormat>
  <Paragraphs>610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Arial Black</vt:lpstr>
      <vt:lpstr>Arial Unicode MS</vt:lpstr>
      <vt:lpstr>Franklin Gothic Book</vt:lpstr>
      <vt:lpstr>Heiti SC Light</vt:lpstr>
      <vt:lpstr>HY헤드라인M</vt:lpstr>
      <vt:lpstr>Songti SC Regular</vt:lpstr>
      <vt:lpstr>Symbol</vt:lpstr>
      <vt:lpstr>Verdana</vt:lpstr>
      <vt:lpstr>华文中宋</vt:lpstr>
      <vt:lpstr>华文行楷</vt:lpstr>
      <vt:lpstr>宋体</vt:lpstr>
      <vt:lpstr>微软雅黑</vt:lpstr>
      <vt:lpstr>汉仪中圆简</vt:lpstr>
      <vt:lpstr>黑体</vt:lpstr>
      <vt:lpstr>Arial</vt:lpstr>
      <vt:lpstr>Calibri</vt:lpstr>
      <vt:lpstr>Times New Roman</vt:lpstr>
      <vt:lpstr>Wingdings</vt:lpstr>
      <vt:lpstr>Office 主题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匿名用户</dc:creator>
  <cp:lastModifiedBy>Microsoft Office User</cp:lastModifiedBy>
  <cp:revision>106</cp:revision>
  <dcterms:created xsi:type="dcterms:W3CDTF">2015-05-23T09:15:06Z</dcterms:created>
  <dcterms:modified xsi:type="dcterms:W3CDTF">2015-12-01T07:32:06Z</dcterms:modified>
</cp:coreProperties>
</file>